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57" r:id="rId4"/>
    <p:sldId id="259" r:id="rId5"/>
    <p:sldId id="258" r:id="rId6"/>
    <p:sldId id="275" r:id="rId7"/>
    <p:sldId id="269" r:id="rId8"/>
    <p:sldId id="270" r:id="rId9"/>
    <p:sldId id="271" r:id="rId10"/>
    <p:sldId id="266" r:id="rId11"/>
    <p:sldId id="267" r:id="rId12"/>
    <p:sldId id="262" r:id="rId13"/>
    <p:sldId id="276" r:id="rId14"/>
    <p:sldId id="268" r:id="rId15"/>
    <p:sldId id="272" r:id="rId16"/>
    <p:sldId id="273" r:id="rId17"/>
    <p:sldId id="274" r:id="rId18"/>
    <p:sldId id="264" r:id="rId19"/>
    <p:sldId id="263" r:id="rId20"/>
    <p:sldId id="260" r:id="rId21"/>
    <p:sldId id="261" r:id="rId2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5496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82" d="100"/>
          <a:sy n="82" d="100"/>
        </p:scale>
        <p:origin x="300" y="-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5CB2B12-29FC-468B-8039-C2FA9D76B51E}" type="datetimeFigureOut">
              <a:rPr lang="ru-RU" smtClean="0"/>
              <a:t>11.05.2022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539855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CB2B12-29FC-468B-8039-C2FA9D76B51E}" type="datetimeFigureOut">
              <a:rPr lang="ru-RU" smtClean="0"/>
              <a:t>11.05.2022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2818336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CB2B12-29FC-468B-8039-C2FA9D76B51E}" type="datetimeFigureOut">
              <a:rPr lang="ru-RU" smtClean="0"/>
              <a:t>11.05.2022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821488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CB2B12-29FC-468B-8039-C2FA9D76B51E}" type="datetimeFigureOut">
              <a:rPr lang="ru-RU" smtClean="0"/>
              <a:t>11.05.2022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1582930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5CB2B12-29FC-468B-8039-C2FA9D76B51E}" type="datetimeFigureOut">
              <a:rPr lang="ru-RU" smtClean="0"/>
              <a:t>11.05.2022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3597042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5CB2B12-29FC-468B-8039-C2FA9D76B51E}" type="datetimeFigureOut">
              <a:rPr lang="ru-RU" smtClean="0"/>
              <a:t>11.05.2022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2681588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5CB2B12-29FC-468B-8039-C2FA9D76B51E}" type="datetimeFigureOut">
              <a:rPr lang="ru-RU" smtClean="0"/>
              <a:t>11.05.2022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1234935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5CB2B12-29FC-468B-8039-C2FA9D76B51E}" type="datetimeFigureOut">
              <a:rPr lang="ru-RU" smtClean="0"/>
              <a:t>11.05.2022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4077832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5CB2B12-29FC-468B-8039-C2FA9D76B51E}" type="datetimeFigureOut">
              <a:rPr lang="ru-RU" smtClean="0"/>
              <a:t>11.05.2022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4153485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5CB2B12-29FC-468B-8039-C2FA9D76B51E}" type="datetimeFigureOut">
              <a:rPr lang="ru-RU" smtClean="0"/>
              <a:t>11.05.2022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136681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5CB2B12-29FC-468B-8039-C2FA9D76B51E}" type="datetimeFigureOut">
              <a:rPr lang="ru-RU" smtClean="0"/>
              <a:t>11.05.2022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DA0B21-B2AC-4C2B-A6DA-F3BB62D10CE2}" type="slidenum">
              <a:rPr lang="ru-RU" smtClean="0"/>
              <a:t>‹#›</a:t>
            </a:fld>
            <a:endParaRPr lang="ru-RU"/>
          </a:p>
        </p:txBody>
      </p:sp>
    </p:spTree>
    <p:extLst>
      <p:ext uri="{BB962C8B-B14F-4D97-AF65-F5344CB8AC3E}">
        <p14:creationId xmlns:p14="http://schemas.microsoft.com/office/powerpoint/2010/main" val="1901539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CB2B12-29FC-468B-8039-C2FA9D76B51E}" type="datetimeFigureOut">
              <a:rPr lang="ru-RU" smtClean="0"/>
              <a:t>11.05.2022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DA0B21-B2AC-4C2B-A6DA-F3BB62D10CE2}" type="slidenum">
              <a:rPr lang="ru-RU" smtClean="0"/>
              <a:t>‹#›</a:t>
            </a:fld>
            <a:endParaRPr lang="ru-RU"/>
          </a:p>
        </p:txBody>
      </p:sp>
    </p:spTree>
    <p:extLst>
      <p:ext uri="{BB962C8B-B14F-4D97-AF65-F5344CB8AC3E}">
        <p14:creationId xmlns:p14="http://schemas.microsoft.com/office/powerpoint/2010/main" val="26388942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3.png"/><Relationship Id="rId4" Type="http://schemas.microsoft.com/office/2007/relationships/hdphoto" Target="../media/hdphoto6.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0.png"/><Relationship Id="rId12" Type="http://schemas.microsoft.com/office/2007/relationships/hdphoto" Target="../media/hdphoto4.wdp"/><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2.png"/><Relationship Id="rId5" Type="http://schemas.openxmlformats.org/officeDocument/2006/relationships/image" Target="../media/image9.png"/><Relationship Id="rId10" Type="http://schemas.microsoft.com/office/2007/relationships/hdphoto" Target="../media/hdphoto3.wdp"/><Relationship Id="rId4" Type="http://schemas.openxmlformats.org/officeDocument/2006/relationships/image" Target="../media/image8.png"/><Relationship Id="rId9" Type="http://schemas.openxmlformats.org/officeDocument/2006/relationships/image" Target="../media/image11.png"/><Relationship Id="rId1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529" y="-297"/>
            <a:ext cx="12193057" cy="6858594"/>
          </a:xfrm>
          <a:prstGeom prst="rect">
            <a:avLst/>
          </a:prstGeom>
        </p:spPr>
      </p:pic>
      <p:sp>
        <p:nvSpPr>
          <p:cNvPr id="5" name="Прямоугольник 4"/>
          <p:cNvSpPr/>
          <p:nvPr/>
        </p:nvSpPr>
        <p:spPr>
          <a:xfrm>
            <a:off x="1367244" y="444137"/>
            <a:ext cx="9457509" cy="27170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2">
                    <a:lumMod val="50000"/>
                  </a:schemeClr>
                </a:solidFill>
                <a:effectLst>
                  <a:outerShdw blurRad="38100" dist="38100" dir="2700000" algn="tl">
                    <a:srgbClr val="000000">
                      <a:alpha val="43137"/>
                    </a:srgbClr>
                  </a:outerShdw>
                </a:effectLst>
              </a:rPr>
              <a:t>Программа летнего оздоровительного лагеря</a:t>
            </a:r>
          </a:p>
          <a:p>
            <a:pPr algn="ctr"/>
            <a:r>
              <a:rPr lang="ru-RU" sz="4800" b="1" dirty="0" smtClean="0">
                <a:solidFill>
                  <a:schemeClr val="tx2">
                    <a:lumMod val="50000"/>
                  </a:schemeClr>
                </a:solidFill>
                <a:effectLst>
                  <a:outerShdw blurRad="38100" dist="38100" dir="2700000" algn="tl">
                    <a:srgbClr val="000000">
                      <a:alpha val="43137"/>
                    </a:srgbClr>
                  </a:outerShdw>
                </a:effectLst>
              </a:rPr>
              <a:t>МАОУ ДО ДООЦ </a:t>
            </a:r>
          </a:p>
          <a:p>
            <a:pPr algn="ctr"/>
            <a:r>
              <a:rPr lang="ru-RU" sz="4800" b="1" dirty="0" smtClean="0">
                <a:solidFill>
                  <a:schemeClr val="tx2">
                    <a:lumMod val="50000"/>
                  </a:schemeClr>
                </a:solidFill>
                <a:effectLst>
                  <a:outerShdw blurRad="38100" dist="38100" dir="2700000" algn="tl">
                    <a:srgbClr val="000000">
                      <a:alpha val="43137"/>
                    </a:srgbClr>
                  </a:outerShdw>
                </a:effectLst>
              </a:rPr>
              <a:t>«Байкальские волны»</a:t>
            </a:r>
            <a:endParaRPr lang="ru-RU" sz="4800" b="1" dirty="0">
              <a:solidFill>
                <a:schemeClr val="tx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104176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52349" y="-297"/>
            <a:ext cx="12296698" cy="6858594"/>
          </a:xfrm>
          <a:prstGeom prst="rect">
            <a:avLst/>
          </a:prstGeom>
        </p:spPr>
      </p:pic>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690" y="3429000"/>
            <a:ext cx="4458788" cy="3344091"/>
          </a:xfrm>
          <a:prstGeom prst="rect">
            <a:avLst/>
          </a:prstGeom>
          <a:ln>
            <a:noFill/>
          </a:ln>
          <a:effectLst>
            <a:softEdge rad="112500"/>
          </a:effectLst>
        </p:spPr>
      </p:pic>
      <p:pic>
        <p:nvPicPr>
          <p:cNvPr id="8" name="Объект 7"/>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4438567" y="3380528"/>
            <a:ext cx="2476607" cy="3306736"/>
          </a:xfrm>
          <a:prstGeom prst="rect">
            <a:avLst/>
          </a:prstGeom>
          <a:ln>
            <a:noFill/>
          </a:ln>
          <a:effectLst>
            <a:softEdge rad="112500"/>
          </a:effectLst>
        </p:spPr>
      </p:pic>
      <p:pic>
        <p:nvPicPr>
          <p:cNvPr id="6" name="Рисунок 5"/>
          <p:cNvPicPr>
            <a:picLocks noChangeAspect="1"/>
          </p:cNvPicPr>
          <p:nvPr/>
        </p:nvPicPr>
        <p:blipFill>
          <a:blip r:embed="rId5"/>
          <a:stretch>
            <a:fillRect/>
          </a:stretch>
        </p:blipFill>
        <p:spPr>
          <a:xfrm>
            <a:off x="6838406" y="159844"/>
            <a:ext cx="5212080" cy="3472548"/>
          </a:xfrm>
          <a:prstGeom prst="rect">
            <a:avLst/>
          </a:prstGeom>
          <a:ln>
            <a:noFill/>
          </a:ln>
          <a:effectLst>
            <a:softEdge rad="112500"/>
          </a:effectLst>
        </p:spPr>
      </p:pic>
      <p:sp>
        <p:nvSpPr>
          <p:cNvPr id="5" name="Прямоугольник 4"/>
          <p:cNvSpPr/>
          <p:nvPr/>
        </p:nvSpPr>
        <p:spPr>
          <a:xfrm>
            <a:off x="251411" y="-297"/>
            <a:ext cx="6490063" cy="35922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3200" b="1" dirty="0">
                <a:solidFill>
                  <a:schemeClr val="accent6">
                    <a:lumMod val="50000"/>
                  </a:schemeClr>
                </a:solidFill>
                <a:effectLst>
                  <a:outerShdw blurRad="38100" dist="38100" dir="2700000" algn="tl">
                    <a:srgbClr val="000000">
                      <a:alpha val="43137"/>
                    </a:srgbClr>
                  </a:outerShdw>
                </a:effectLst>
              </a:rPr>
              <a:t>Досуговая деятельность</a:t>
            </a:r>
            <a:r>
              <a:rPr lang="ru-RU" sz="3200" b="1" dirty="0">
                <a:solidFill>
                  <a:schemeClr val="accent5">
                    <a:lumMod val="50000"/>
                  </a:schemeClr>
                </a:solidFill>
                <a:effectLst>
                  <a:outerShdw blurRad="38100" dist="38100" dir="2700000" algn="tl">
                    <a:srgbClr val="000000">
                      <a:alpha val="43137"/>
                    </a:srgbClr>
                  </a:outerShdw>
                </a:effectLst>
              </a:rPr>
              <a:t> </a:t>
            </a:r>
            <a:r>
              <a:rPr lang="ru-RU" sz="2400" b="1" dirty="0">
                <a:solidFill>
                  <a:schemeClr val="accent5">
                    <a:lumMod val="50000"/>
                  </a:schemeClr>
                </a:solidFill>
                <a:effectLst>
                  <a:outerShdw blurRad="38100" dist="38100" dir="2700000" algn="tl">
                    <a:srgbClr val="000000">
                      <a:alpha val="43137"/>
                    </a:srgbClr>
                  </a:outerShdw>
                </a:effectLst>
              </a:rPr>
              <a:t>– это процесс активного общения, удовлетворения потребностей детей в контактах. Творческой деятельности, интеллектуального и физического развития ребенка, формирования его характера. </a:t>
            </a:r>
            <a:r>
              <a:rPr lang="ru-RU" sz="2400" b="1" dirty="0" smtClean="0">
                <a:solidFill>
                  <a:schemeClr val="accent5">
                    <a:lumMod val="50000"/>
                  </a:schemeClr>
                </a:solidFill>
                <a:effectLst>
                  <a:outerShdw blurRad="38100" dist="38100" dir="2700000" algn="tl">
                    <a:srgbClr val="000000">
                      <a:alpha val="43137"/>
                    </a:srgbClr>
                  </a:outerShdw>
                </a:effectLst>
              </a:rPr>
              <a:t>Видами досуговой деятельности являются: посещение </a:t>
            </a:r>
            <a:r>
              <a:rPr lang="ru-RU" sz="2400" b="1" dirty="0">
                <a:solidFill>
                  <a:schemeClr val="accent5">
                    <a:lumMod val="50000"/>
                  </a:schemeClr>
                </a:solidFill>
                <a:effectLst>
                  <a:outerShdw blurRad="38100" dist="38100" dir="2700000" algn="tl">
                    <a:srgbClr val="000000">
                      <a:alpha val="43137"/>
                    </a:srgbClr>
                  </a:outerShdw>
                </a:effectLst>
              </a:rPr>
              <a:t>концертов, спортивных соревнований, представлений, </a:t>
            </a:r>
            <a:r>
              <a:rPr lang="ru-RU" sz="2400" b="1" dirty="0" smtClean="0">
                <a:solidFill>
                  <a:schemeClr val="accent5">
                    <a:lumMod val="50000"/>
                  </a:schemeClr>
                </a:solidFill>
                <a:effectLst>
                  <a:outerShdw blurRad="38100" dist="38100" dir="2700000" algn="tl">
                    <a:srgbClr val="000000">
                      <a:alpha val="43137"/>
                    </a:srgbClr>
                  </a:outerShdw>
                </a:effectLst>
              </a:rPr>
              <a:t>прогулки.</a:t>
            </a:r>
            <a:endParaRPr lang="ru-RU" sz="2400" b="1" dirty="0">
              <a:solidFill>
                <a:schemeClr val="accent5">
                  <a:lumMod val="50000"/>
                </a:schemeClr>
              </a:solidFill>
              <a:effectLst>
                <a:outerShdw blurRad="38100" dist="38100" dir="2700000" algn="tl">
                  <a:srgbClr val="000000">
                    <a:alpha val="43137"/>
                  </a:srgbClr>
                </a:outerShdw>
              </a:effectLst>
            </a:endParaRPr>
          </a:p>
        </p:txBody>
      </p:sp>
      <p:pic>
        <p:nvPicPr>
          <p:cNvPr id="7" name="Рисунок 6"/>
          <p:cNvPicPr>
            <a:picLocks noChangeAspect="1"/>
          </p:cNvPicPr>
          <p:nvPr/>
        </p:nvPicPr>
        <p:blipFill>
          <a:blip r:embed="rId6"/>
          <a:stretch>
            <a:fillRect/>
          </a:stretch>
        </p:blipFill>
        <p:spPr>
          <a:xfrm>
            <a:off x="6644543" y="3632392"/>
            <a:ext cx="5392124" cy="3034600"/>
          </a:xfrm>
          <a:prstGeom prst="rect">
            <a:avLst/>
          </a:prstGeom>
          <a:ln>
            <a:noFill/>
          </a:ln>
          <a:effectLst>
            <a:softEdge rad="112500"/>
          </a:effectLst>
        </p:spPr>
      </p:pic>
    </p:spTree>
    <p:extLst>
      <p:ext uri="{BB962C8B-B14F-4D97-AF65-F5344CB8AC3E}">
        <p14:creationId xmlns:p14="http://schemas.microsoft.com/office/powerpoint/2010/main" val="2976618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52349" y="-297"/>
            <a:ext cx="12296698" cy="6858594"/>
          </a:xfrm>
          <a:prstGeom prst="rect">
            <a:avLst/>
          </a:prstGeom>
        </p:spPr>
      </p:pic>
      <p:pic>
        <p:nvPicPr>
          <p:cNvPr id="7" name="Рисунок 6"/>
          <p:cNvPicPr>
            <a:picLocks noChangeAspect="1"/>
          </p:cNvPicPr>
          <p:nvPr/>
        </p:nvPicPr>
        <p:blipFill rotWithShape="1">
          <a:blip r:embed="rId3"/>
          <a:srcRect t="18605"/>
          <a:stretch/>
        </p:blipFill>
        <p:spPr>
          <a:xfrm>
            <a:off x="6770989" y="218939"/>
            <a:ext cx="5238131" cy="2943497"/>
          </a:xfrm>
          <a:prstGeom prst="rect">
            <a:avLst/>
          </a:prstGeom>
          <a:ln>
            <a:noFill/>
          </a:ln>
          <a:effectLst>
            <a:softEdge rad="112500"/>
          </a:effectLst>
        </p:spPr>
      </p:pic>
      <p:sp>
        <p:nvSpPr>
          <p:cNvPr id="5" name="Прямоугольник 4"/>
          <p:cNvSpPr/>
          <p:nvPr/>
        </p:nvSpPr>
        <p:spPr>
          <a:xfrm>
            <a:off x="182880" y="365125"/>
            <a:ext cx="7889966" cy="39746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3200" b="1" dirty="0" err="1">
                <a:solidFill>
                  <a:schemeClr val="accent6">
                    <a:lumMod val="50000"/>
                  </a:schemeClr>
                </a:solidFill>
                <a:effectLst>
                  <a:outerShdw blurRad="38100" dist="38100" dir="2700000" algn="tl">
                    <a:srgbClr val="000000">
                      <a:alpha val="43137"/>
                    </a:srgbClr>
                  </a:outerShdw>
                </a:effectLst>
              </a:rPr>
              <a:t>Физкультурно</a:t>
            </a:r>
            <a:r>
              <a:rPr lang="ru-RU" sz="3200" b="1" dirty="0">
                <a:solidFill>
                  <a:schemeClr val="accent6">
                    <a:lumMod val="50000"/>
                  </a:schemeClr>
                </a:solidFill>
                <a:effectLst>
                  <a:outerShdw blurRad="38100" dist="38100" dir="2700000" algn="tl">
                    <a:srgbClr val="000000">
                      <a:alpha val="43137"/>
                    </a:srgbClr>
                  </a:outerShdw>
                </a:effectLst>
              </a:rPr>
              <a:t> – оздоровительная </a:t>
            </a:r>
            <a:r>
              <a:rPr lang="ru-RU" sz="2800" b="1" dirty="0" smtClean="0">
                <a:solidFill>
                  <a:schemeClr val="accent5">
                    <a:lumMod val="50000"/>
                  </a:schemeClr>
                </a:solidFill>
                <a:effectLst>
                  <a:outerShdw blurRad="38100" dist="38100" dir="2700000" algn="tl">
                    <a:srgbClr val="000000">
                      <a:alpha val="43137"/>
                    </a:srgbClr>
                  </a:outerShdw>
                </a:effectLst>
              </a:rPr>
              <a:t>работа</a:t>
            </a:r>
          </a:p>
          <a:p>
            <a:r>
              <a:rPr lang="ru-RU" sz="2800" b="1" dirty="0">
                <a:solidFill>
                  <a:schemeClr val="accent5">
                    <a:lumMod val="50000"/>
                  </a:schemeClr>
                </a:solidFill>
                <a:effectLst>
                  <a:outerShdw blurRad="38100" dist="38100" dir="2700000" algn="tl">
                    <a:srgbClr val="000000">
                      <a:alpha val="43137"/>
                    </a:srgbClr>
                  </a:outerShdw>
                </a:effectLst>
              </a:rPr>
              <a:t>Подвижные игры </a:t>
            </a:r>
            <a:r>
              <a:rPr lang="ru-RU" sz="2800" b="1" dirty="0" smtClean="0">
                <a:solidFill>
                  <a:schemeClr val="accent5">
                    <a:lumMod val="50000"/>
                  </a:schemeClr>
                </a:solidFill>
                <a:effectLst>
                  <a:outerShdw blurRad="38100" dist="38100" dir="2700000" algn="tl">
                    <a:srgbClr val="000000">
                      <a:alpha val="43137"/>
                    </a:srgbClr>
                  </a:outerShdw>
                </a:effectLst>
              </a:rPr>
              <a:t>способствуют </a:t>
            </a:r>
            <a:r>
              <a:rPr lang="ru-RU" sz="2800" b="1" dirty="0">
                <a:solidFill>
                  <a:schemeClr val="accent5">
                    <a:lumMod val="50000"/>
                  </a:schemeClr>
                </a:solidFill>
                <a:effectLst>
                  <a:outerShdw blurRad="38100" dist="38100" dir="2700000" algn="tl">
                    <a:srgbClr val="000000">
                      <a:alpha val="43137"/>
                    </a:srgbClr>
                  </a:outerShdw>
                </a:effectLst>
              </a:rPr>
              <a:t>созданию хорошего, эмоционально окрашенного настроения у детей, развитию у них таких физических качеств, как ловкость, быстрота, выносливость, а коллективные игры – еще и воспитанию дружбы.</a:t>
            </a:r>
          </a:p>
          <a:p>
            <a:endParaRPr lang="ru-RU" sz="2800" b="1" dirty="0">
              <a:solidFill>
                <a:schemeClr val="accent5">
                  <a:lumMod val="50000"/>
                </a:schemeClr>
              </a:solidFill>
              <a:effectLst>
                <a:outerShdw blurRad="38100" dist="38100" dir="2700000" algn="tl">
                  <a:srgbClr val="000000">
                    <a:alpha val="43137"/>
                  </a:srgbClr>
                </a:outerShdw>
              </a:effectLst>
            </a:endParaRPr>
          </a:p>
          <a:p>
            <a:endParaRPr lang="ru-RU" sz="2800" b="1" dirty="0">
              <a:solidFill>
                <a:schemeClr val="accent5">
                  <a:lumMod val="50000"/>
                </a:schemeClr>
              </a:solidFill>
              <a:effectLst>
                <a:outerShdw blurRad="38100" dist="38100" dir="2700000" algn="tl">
                  <a:srgbClr val="000000">
                    <a:alpha val="43137"/>
                  </a:srgbClr>
                </a:outerShdw>
              </a:effectLst>
            </a:endParaRPr>
          </a:p>
        </p:txBody>
      </p:sp>
      <p:pic>
        <p:nvPicPr>
          <p:cNvPr id="6" name="Рисунок 5"/>
          <p:cNvPicPr>
            <a:picLocks noChangeAspect="1"/>
          </p:cNvPicPr>
          <p:nvPr/>
        </p:nvPicPr>
        <p:blipFill rotWithShape="1">
          <a:blip r:embed="rId4"/>
          <a:srcRect t="17323"/>
          <a:stretch/>
        </p:blipFill>
        <p:spPr>
          <a:xfrm>
            <a:off x="351436" y="3429000"/>
            <a:ext cx="5957923" cy="3280681"/>
          </a:xfrm>
          <a:prstGeom prst="rect">
            <a:avLst/>
          </a:prstGeom>
          <a:ln>
            <a:noFill/>
          </a:ln>
          <a:effectLst>
            <a:softEdge rad="112500"/>
          </a:effectLst>
        </p:spPr>
      </p:pic>
      <p:pic>
        <p:nvPicPr>
          <p:cNvPr id="8" name="Рисунок 7"/>
          <p:cNvPicPr>
            <a:picLocks noChangeAspect="1"/>
          </p:cNvPicPr>
          <p:nvPr/>
        </p:nvPicPr>
        <p:blipFill rotWithShape="1">
          <a:blip r:embed="rId5"/>
          <a:srcRect t="11086"/>
          <a:stretch/>
        </p:blipFill>
        <p:spPr>
          <a:xfrm>
            <a:off x="6472904" y="3202849"/>
            <a:ext cx="5238131" cy="3387634"/>
          </a:xfrm>
          <a:prstGeom prst="rect">
            <a:avLst/>
          </a:prstGeom>
          <a:ln>
            <a:noFill/>
          </a:ln>
          <a:effectLst>
            <a:softEdge rad="112500"/>
          </a:effectLst>
        </p:spPr>
      </p:pic>
    </p:spTree>
    <p:extLst>
      <p:ext uri="{BB962C8B-B14F-4D97-AF65-F5344CB8AC3E}">
        <p14:creationId xmlns:p14="http://schemas.microsoft.com/office/powerpoint/2010/main" val="37037518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0" y="-43767"/>
            <a:ext cx="12296698" cy="6858594"/>
          </a:xfrm>
          <a:prstGeom prst="rect">
            <a:avLst/>
          </a:prstGeom>
        </p:spPr>
      </p:pic>
      <p:sp>
        <p:nvSpPr>
          <p:cNvPr id="5" name="Прямоугольник 4"/>
          <p:cNvSpPr/>
          <p:nvPr/>
        </p:nvSpPr>
        <p:spPr>
          <a:xfrm>
            <a:off x="838200" y="203990"/>
            <a:ext cx="10794372" cy="5492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accent4">
                    <a:lumMod val="50000"/>
                  </a:schemeClr>
                </a:solidFill>
                <a:effectLst>
                  <a:outerShdw blurRad="38100" dist="38100" dir="2700000" algn="tl">
                    <a:srgbClr val="000000">
                      <a:alpha val="43137"/>
                    </a:srgbClr>
                  </a:outerShdw>
                </a:effectLst>
              </a:rPr>
              <a:t>ОСНОВНЫЕ ФОРМЫ РЕАЛИЗАЦИИ ПРОГРАММЫ</a:t>
            </a:r>
            <a:endParaRPr lang="ru-RU" sz="3600" b="1" dirty="0">
              <a:solidFill>
                <a:schemeClr val="accent4">
                  <a:lumMod val="50000"/>
                </a:schemeClr>
              </a:solidFill>
              <a:effectLst>
                <a:outerShdw blurRad="38100" dist="38100" dir="2700000" algn="tl">
                  <a:srgbClr val="000000">
                    <a:alpha val="43137"/>
                  </a:srgbClr>
                </a:outerShdw>
              </a:effectLst>
            </a:endParaRPr>
          </a:p>
        </p:txBody>
      </p:sp>
      <p:pic>
        <p:nvPicPr>
          <p:cNvPr id="7" name="Рисунок 6"/>
          <p:cNvPicPr>
            <a:picLocks noChangeAspect="1"/>
          </p:cNvPicPr>
          <p:nvPr/>
        </p:nvPicPr>
        <p:blipFill>
          <a:blip r:embed="rId3">
            <a:extLst>
              <a:ext uri="{BEBA8EAE-BF5A-486C-A8C5-ECC9F3942E4B}">
                <a14:imgProps xmlns:a14="http://schemas.microsoft.com/office/drawing/2010/main">
                  <a14:imgLayer r:embed="rId4">
                    <a14:imgEffect>
                      <a14:backgroundRemoval t="0" b="96334" l="4801" r="100000"/>
                    </a14:imgEffect>
                  </a14:imgLayer>
                </a14:imgProps>
              </a:ext>
            </a:extLst>
          </a:blip>
          <a:stretch>
            <a:fillRect/>
          </a:stretch>
        </p:blipFill>
        <p:spPr>
          <a:xfrm>
            <a:off x="-289711" y="146981"/>
            <a:ext cx="8294914" cy="6702020"/>
          </a:xfrm>
          <a:prstGeom prst="rect">
            <a:avLst/>
          </a:prstGeom>
        </p:spPr>
      </p:pic>
      <p:sp>
        <p:nvSpPr>
          <p:cNvPr id="9" name="Прямоугольник 8"/>
          <p:cNvSpPr/>
          <p:nvPr/>
        </p:nvSpPr>
        <p:spPr>
          <a:xfrm>
            <a:off x="8843403" y="3231092"/>
            <a:ext cx="2876587" cy="952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85800" indent="-685800" algn="ctr">
              <a:buFont typeface="Arial" panose="020B0604020202020204" pitchFamily="34" charset="0"/>
              <a:buChar char="•"/>
            </a:pPr>
            <a:r>
              <a:rPr lang="ru-RU" sz="5400" b="1" dirty="0" smtClean="0">
                <a:solidFill>
                  <a:srgbClr val="FF33CC"/>
                </a:solidFill>
                <a:effectLst>
                  <a:outerShdw blurRad="38100" dist="38100" dir="2700000" algn="tl">
                    <a:srgbClr val="000000">
                      <a:alpha val="43137"/>
                    </a:srgbClr>
                  </a:outerShdw>
                </a:effectLst>
              </a:rPr>
              <a:t>Игра</a:t>
            </a:r>
            <a:endParaRPr lang="ru-RU" sz="5400" b="1" dirty="0">
              <a:solidFill>
                <a:srgbClr val="FF33CC"/>
              </a:solidFill>
              <a:effectLst>
                <a:outerShdw blurRad="38100" dist="38100" dir="2700000" algn="tl">
                  <a:srgbClr val="000000">
                    <a:alpha val="43137"/>
                  </a:srgbClr>
                </a:outerShdw>
              </a:effectLst>
            </a:endParaRPr>
          </a:p>
        </p:txBody>
      </p:sp>
      <p:sp>
        <p:nvSpPr>
          <p:cNvPr id="10" name="Прямоугольник 9"/>
          <p:cNvSpPr/>
          <p:nvPr/>
        </p:nvSpPr>
        <p:spPr>
          <a:xfrm>
            <a:off x="5377412" y="2942340"/>
            <a:ext cx="2366416" cy="9362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85800" indent="-685800" algn="ctr">
              <a:buFont typeface="Arial" panose="020B0604020202020204" pitchFamily="34" charset="0"/>
              <a:buChar char="•"/>
            </a:pPr>
            <a:r>
              <a:rPr lang="ru-RU" sz="5400" b="1" dirty="0" smtClean="0">
                <a:solidFill>
                  <a:schemeClr val="accent6">
                    <a:lumMod val="50000"/>
                  </a:schemeClr>
                </a:solidFill>
                <a:effectLst>
                  <a:outerShdw blurRad="38100" dist="38100" dir="2700000" algn="tl">
                    <a:srgbClr val="000000">
                      <a:alpha val="43137"/>
                    </a:srgbClr>
                  </a:outerShdw>
                </a:effectLst>
              </a:rPr>
              <a:t>КТД</a:t>
            </a:r>
            <a:endParaRPr lang="ru-RU" sz="5400" b="1" dirty="0">
              <a:solidFill>
                <a:schemeClr val="accent6">
                  <a:lumMod val="50000"/>
                </a:schemeClr>
              </a:solidFill>
              <a:effectLst>
                <a:outerShdw blurRad="38100" dist="38100" dir="2700000" algn="tl">
                  <a:srgbClr val="000000">
                    <a:alpha val="43137"/>
                  </a:srgbClr>
                </a:outerShdw>
              </a:effectLst>
            </a:endParaRPr>
          </a:p>
        </p:txBody>
      </p:sp>
      <p:sp>
        <p:nvSpPr>
          <p:cNvPr id="11" name="Прямоугольник 10"/>
          <p:cNvSpPr/>
          <p:nvPr/>
        </p:nvSpPr>
        <p:spPr>
          <a:xfrm>
            <a:off x="4114801" y="5647311"/>
            <a:ext cx="7935094" cy="811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85800" indent="-685800" algn="ctr">
              <a:buFont typeface="Arial" panose="020B0604020202020204" pitchFamily="34" charset="0"/>
              <a:buChar char="•"/>
            </a:pPr>
            <a:r>
              <a:rPr lang="ru-RU" sz="5400" b="1" dirty="0">
                <a:solidFill>
                  <a:srgbClr val="C00000"/>
                </a:solidFill>
                <a:effectLst>
                  <a:outerShdw blurRad="38100" dist="38100" dir="2700000" algn="tl">
                    <a:srgbClr val="000000">
                      <a:alpha val="43137"/>
                    </a:srgbClr>
                  </a:outerShdw>
                </a:effectLst>
              </a:rPr>
              <a:t>«Отрядные огоньки</a:t>
            </a:r>
            <a:r>
              <a:rPr lang="ru-RU" sz="5400" b="1" dirty="0" smtClean="0">
                <a:solidFill>
                  <a:srgbClr val="C00000"/>
                </a:solidFill>
                <a:effectLst>
                  <a:outerShdw blurRad="38100" dist="38100" dir="2700000" algn="tl">
                    <a:srgbClr val="000000">
                      <a:alpha val="43137"/>
                    </a:srgbClr>
                  </a:outerShdw>
                </a:effectLst>
              </a:rPr>
              <a:t>»</a:t>
            </a:r>
            <a:endParaRPr lang="ru-RU" sz="5400" b="1" dirty="0">
              <a:solidFill>
                <a:srgbClr val="C00000"/>
              </a:solidFill>
              <a:effectLst>
                <a:outerShdw blurRad="38100" dist="38100" dir="2700000" algn="tl">
                  <a:srgbClr val="000000">
                    <a:alpha val="43137"/>
                  </a:srgbClr>
                </a:outerShdw>
              </a:effectLst>
            </a:endParaRPr>
          </a:p>
        </p:txBody>
      </p:sp>
      <p:sp>
        <p:nvSpPr>
          <p:cNvPr id="12" name="Прямоугольник 11"/>
          <p:cNvSpPr/>
          <p:nvPr/>
        </p:nvSpPr>
        <p:spPr>
          <a:xfrm>
            <a:off x="5987400" y="4466150"/>
            <a:ext cx="6142858" cy="824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85800" indent="-685800" algn="ctr">
              <a:buFont typeface="Arial" panose="020B0604020202020204" pitchFamily="34" charset="0"/>
              <a:buChar char="•"/>
            </a:pPr>
            <a:r>
              <a:rPr lang="ru-RU" sz="5400" b="1" dirty="0">
                <a:solidFill>
                  <a:schemeClr val="accent1">
                    <a:lumMod val="50000"/>
                  </a:schemeClr>
                </a:solidFill>
                <a:effectLst>
                  <a:outerShdw blurRad="38100" dist="38100" dir="2700000" algn="tl">
                    <a:srgbClr val="000000">
                      <a:alpha val="43137"/>
                    </a:srgbClr>
                  </a:outerShdw>
                </a:effectLst>
              </a:rPr>
              <a:t>Спортивные </a:t>
            </a:r>
            <a:r>
              <a:rPr lang="ru-RU" sz="5400" b="1" dirty="0" smtClean="0">
                <a:solidFill>
                  <a:schemeClr val="accent1">
                    <a:lumMod val="50000"/>
                  </a:schemeClr>
                </a:solidFill>
                <a:effectLst>
                  <a:outerShdw blurRad="38100" dist="38100" dir="2700000" algn="tl">
                    <a:srgbClr val="000000">
                      <a:alpha val="43137"/>
                    </a:srgbClr>
                  </a:outerShdw>
                </a:effectLst>
              </a:rPr>
              <a:t>мероприятия</a:t>
            </a:r>
            <a:endParaRPr lang="ru-RU" sz="4400" dirty="0">
              <a:solidFill>
                <a:schemeClr val="accent1">
                  <a:lumMod val="50000"/>
                </a:schemeClr>
              </a:solidFill>
            </a:endParaRPr>
          </a:p>
        </p:txBody>
      </p:sp>
      <p:sp>
        <p:nvSpPr>
          <p:cNvPr id="13" name="Прямоугольник 12"/>
          <p:cNvSpPr/>
          <p:nvPr/>
        </p:nvSpPr>
        <p:spPr>
          <a:xfrm>
            <a:off x="3875476" y="1811089"/>
            <a:ext cx="8604317" cy="69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buFont typeface="Arial" panose="020B0604020202020204" pitchFamily="34" charset="0"/>
              <a:buChar char="•"/>
            </a:pPr>
            <a:r>
              <a:rPr lang="ru-RU" sz="3200" b="1" dirty="0" smtClean="0">
                <a:solidFill>
                  <a:schemeClr val="tx2">
                    <a:lumMod val="50000"/>
                  </a:schemeClr>
                </a:solidFill>
                <a:effectLst>
                  <a:outerShdw blurRad="38100" dist="38100" dir="2700000" algn="tl">
                    <a:srgbClr val="000000">
                      <a:alpha val="43137"/>
                    </a:srgbClr>
                  </a:outerShdw>
                </a:effectLst>
              </a:rPr>
              <a:t>МЕРОПРИЯТИЯ – СИТУАЦИЯ, ОРГАНИЗОВАННАЯ ПЕДАГОГОМ С ВОСПИТАТЕЛЬНО- ОБРАЗОВАТЕЛЬНОЙ ЦЕЛЬЮ (ЗАНЯТИЯ, ЭКСКУРСИИ, БЕСЕДЫ И Т.Д.) </a:t>
            </a:r>
            <a:endParaRPr lang="ru-RU" sz="3200" b="1" dirty="0">
              <a:solidFill>
                <a:schemeClr val="tx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932493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5">
              <a:lumMod val="20000"/>
              <a:lumOff val="80000"/>
            </a:schemeClr>
          </a:solidFill>
        </p:spPr>
        <p:txBody>
          <a:bodyPr/>
          <a:lstStyle/>
          <a:p>
            <a:r>
              <a:rPr lang="ru-RU" b="1" dirty="0" smtClean="0">
                <a:effectLst>
                  <a:outerShdw blurRad="38100" dist="38100" dir="2700000" algn="tl">
                    <a:srgbClr val="000000">
                      <a:alpha val="43137"/>
                    </a:srgbClr>
                  </a:outerShdw>
                </a:effectLst>
              </a:rPr>
              <a:t>Профилактика и безопасность</a:t>
            </a:r>
            <a:endParaRPr lang="ru-RU" b="1" dirty="0">
              <a:effectLst>
                <a:outerShdw blurRad="38100" dist="38100" dir="2700000" algn="tl">
                  <a:srgbClr val="000000">
                    <a:alpha val="43137"/>
                  </a:srgbClr>
                </a:outerShdw>
              </a:effectLst>
            </a:endParaRPr>
          </a:p>
        </p:txBody>
      </p:sp>
      <p:sp>
        <p:nvSpPr>
          <p:cNvPr id="3" name="Объект 2"/>
          <p:cNvSpPr>
            <a:spLocks noGrp="1"/>
          </p:cNvSpPr>
          <p:nvPr>
            <p:ph idx="1"/>
          </p:nvPr>
        </p:nvSpPr>
        <p:spPr>
          <a:solidFill>
            <a:schemeClr val="accent1">
              <a:lumMod val="20000"/>
              <a:lumOff val="80000"/>
            </a:schemeClr>
          </a:solidFill>
        </p:spPr>
        <p:txBody>
          <a:bodyPr>
            <a:normAutofit fontScale="92500" lnSpcReduction="10000"/>
          </a:bodyPr>
          <a:lstStyle/>
          <a:p>
            <a:r>
              <a:rPr lang="ru-RU" dirty="0">
                <a:effectLst>
                  <a:outerShdw blurRad="38100" dist="38100" dir="2700000" algn="tl">
                    <a:srgbClr val="000000">
                      <a:alpha val="43137"/>
                    </a:srgbClr>
                  </a:outerShdw>
                </a:effectLst>
              </a:rPr>
              <a:t>Профилактика и безопасность – профилактика девиантного поведения, конфликтов, создание условий для успешного формирования и развития личностных ресурсов, способствующих преодолению различных трудных жизненных ситуаций и влияющих на повышение устойчивости к неблагоприятным </a:t>
            </a:r>
            <a:r>
              <a:rPr lang="ru-RU" dirty="0" smtClean="0">
                <a:effectLst>
                  <a:outerShdw blurRad="38100" dist="38100" dir="2700000" algn="tl">
                    <a:srgbClr val="000000">
                      <a:alpha val="43137"/>
                    </a:srgbClr>
                  </a:outerShdw>
                </a:effectLst>
              </a:rPr>
              <a:t>факторам;</a:t>
            </a:r>
          </a:p>
          <a:p>
            <a:r>
              <a:rPr lang="ru-RU" dirty="0" smtClean="0">
                <a:effectLst>
                  <a:outerShdw blurRad="38100" dist="38100" dir="2700000" algn="tl">
                    <a:srgbClr val="000000">
                      <a:alpha val="43137"/>
                    </a:srgbClr>
                  </a:outerShdw>
                </a:effectLst>
              </a:rPr>
              <a:t>разработки </a:t>
            </a:r>
            <a:r>
              <a:rPr lang="ru-RU" dirty="0">
                <a:effectLst>
                  <a:outerShdw blurRad="38100" dist="38100" dir="2700000" algn="tl">
                    <a:srgbClr val="000000">
                      <a:alpha val="43137"/>
                    </a:srgbClr>
                  </a:outerShdw>
                </a:effectLst>
              </a:rPr>
              <a:t>и </a:t>
            </a:r>
            <a:r>
              <a:rPr lang="ru-RU" dirty="0" smtClean="0">
                <a:effectLst>
                  <a:outerShdw blurRad="38100" dist="38100" dir="2700000" algn="tl">
                    <a:srgbClr val="000000">
                      <a:alpha val="43137"/>
                    </a:srgbClr>
                  </a:outerShdw>
                </a:effectLst>
              </a:rPr>
              <a:t>реализации </a:t>
            </a:r>
            <a:r>
              <a:rPr lang="ru-RU" dirty="0">
                <a:effectLst>
                  <a:outerShdw blurRad="38100" dist="38100" dir="2700000" algn="tl">
                    <a:srgbClr val="000000">
                      <a:alpha val="43137"/>
                    </a:srgbClr>
                  </a:outerShdw>
                </a:effectLst>
              </a:rPr>
              <a:t>разных форм профилактических воспитательных мероприятий: антиалкогольные, против курения, безопасность в цифровой среде, вовлечение в деструктивные группы в социальных сетях, деструктивные молодежные, религиозные объединения, культы, субкультуры, безопасность дорожного движения, противопожарная безопасность, гражданская оборона, антитеррористическая, </a:t>
            </a:r>
            <a:r>
              <a:rPr lang="ru-RU" dirty="0" err="1">
                <a:effectLst>
                  <a:outerShdw blurRad="38100" dist="38100" dir="2700000" algn="tl">
                    <a:srgbClr val="000000">
                      <a:alpha val="43137"/>
                    </a:srgbClr>
                  </a:outerShdw>
                </a:effectLst>
              </a:rPr>
              <a:t>антиэкстремистская</a:t>
            </a:r>
            <a:r>
              <a:rPr lang="ru-RU" dirty="0">
                <a:effectLst>
                  <a:outerShdw blurRad="38100" dist="38100" dir="2700000" algn="tl">
                    <a:srgbClr val="000000">
                      <a:alpha val="43137"/>
                    </a:srgbClr>
                  </a:outerShdw>
                </a:effectLst>
              </a:rPr>
              <a:t> безопасность и т.д</a:t>
            </a:r>
            <a:r>
              <a:rPr lang="ru-RU" dirty="0" smtClean="0">
                <a:effectLst>
                  <a:outerShdw blurRad="38100" dist="38100" dir="2700000" algn="tl">
                    <a:srgbClr val="000000">
                      <a:alpha val="43137"/>
                    </a:srgbClr>
                  </a:outerShdw>
                </a:effectLst>
              </a:rPr>
              <a:t>.</a:t>
            </a:r>
            <a:endParaRPr lang="ru-RU" dirty="0">
              <a:effectLst>
                <a:outerShdw blurRad="38100" dist="38100" dir="2700000" algn="tl">
                  <a:srgbClr val="000000">
                    <a:alpha val="43137"/>
                  </a:srgbClr>
                </a:outerShdw>
              </a:effectLst>
            </a:endParaRPr>
          </a:p>
          <a:p>
            <a:endParaRPr lang="ru-RU"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70063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5" name="Рисунок 4"/>
          <p:cNvPicPr>
            <a:picLocks noChangeAspect="1"/>
          </p:cNvPicPr>
          <p:nvPr/>
        </p:nvPicPr>
        <p:blipFill rotWithShape="1">
          <a:blip r:embed="rId2"/>
          <a:srcRect l="22926" t="21518" r="8703" b="10625"/>
          <a:stretch/>
        </p:blipFill>
        <p:spPr>
          <a:xfrm>
            <a:off x="0" y="0"/>
            <a:ext cx="12192000" cy="6858000"/>
          </a:xfrm>
          <a:prstGeom prst="rect">
            <a:avLst/>
          </a:prstGeom>
        </p:spPr>
      </p:pic>
    </p:spTree>
    <p:extLst>
      <p:ext uri="{BB962C8B-B14F-4D97-AF65-F5344CB8AC3E}">
        <p14:creationId xmlns:p14="http://schemas.microsoft.com/office/powerpoint/2010/main" val="30962842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l="22926" t="21518" r="8904" b="10803"/>
          <a:stretch/>
        </p:blipFill>
        <p:spPr>
          <a:xfrm>
            <a:off x="0" y="0"/>
            <a:ext cx="12192000" cy="6858000"/>
          </a:xfrm>
          <a:prstGeom prst="rect">
            <a:avLst/>
          </a:prstGeom>
        </p:spPr>
      </p:pic>
    </p:spTree>
    <p:extLst>
      <p:ext uri="{BB962C8B-B14F-4D97-AF65-F5344CB8AC3E}">
        <p14:creationId xmlns:p14="http://schemas.microsoft.com/office/powerpoint/2010/main" val="16647232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l="23027" t="21518" r="8804" b="10268"/>
          <a:stretch/>
        </p:blipFill>
        <p:spPr>
          <a:xfrm>
            <a:off x="0" y="-1"/>
            <a:ext cx="12192000" cy="6858001"/>
          </a:xfrm>
          <a:prstGeom prst="rect">
            <a:avLst/>
          </a:prstGeom>
        </p:spPr>
      </p:pic>
    </p:spTree>
    <p:extLst>
      <p:ext uri="{BB962C8B-B14F-4D97-AF65-F5344CB8AC3E}">
        <p14:creationId xmlns:p14="http://schemas.microsoft.com/office/powerpoint/2010/main" val="850233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5" name="Рисунок 4"/>
          <p:cNvPicPr>
            <a:picLocks noChangeAspect="1"/>
          </p:cNvPicPr>
          <p:nvPr/>
        </p:nvPicPr>
        <p:blipFill rotWithShape="1">
          <a:blip r:embed="rId2"/>
          <a:srcRect l="22825" t="21875" r="8804" b="10445"/>
          <a:stretch/>
        </p:blipFill>
        <p:spPr>
          <a:xfrm>
            <a:off x="0" y="0"/>
            <a:ext cx="12192000" cy="6858000"/>
          </a:xfrm>
          <a:prstGeom prst="rect">
            <a:avLst/>
          </a:prstGeom>
        </p:spPr>
      </p:pic>
    </p:spTree>
    <p:extLst>
      <p:ext uri="{BB962C8B-B14F-4D97-AF65-F5344CB8AC3E}">
        <p14:creationId xmlns:p14="http://schemas.microsoft.com/office/powerpoint/2010/main" val="33670657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52349" y="-297"/>
            <a:ext cx="12296698" cy="6858594"/>
          </a:xfrm>
          <a:prstGeom prst="rect">
            <a:avLst/>
          </a:prstGeom>
        </p:spPr>
      </p:pic>
      <p:sp>
        <p:nvSpPr>
          <p:cNvPr id="5" name="Прямоугольник 4"/>
          <p:cNvSpPr/>
          <p:nvPr/>
        </p:nvSpPr>
        <p:spPr>
          <a:xfrm>
            <a:off x="616131" y="331833"/>
            <a:ext cx="10959737" cy="1789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200" b="1" dirty="0">
              <a:solidFill>
                <a:schemeClr val="accent5">
                  <a:lumMod val="50000"/>
                </a:schemeClr>
              </a:solidFill>
              <a:effectLst>
                <a:outerShdw blurRad="38100" dist="38100" dir="2700000" algn="tl">
                  <a:srgbClr val="000000">
                    <a:alpha val="43137"/>
                  </a:srgbClr>
                </a:outerShdw>
              </a:effectLst>
            </a:endParaRPr>
          </a:p>
        </p:txBody>
      </p:sp>
      <p:pic>
        <p:nvPicPr>
          <p:cNvPr id="8" name="Рисунок 7"/>
          <p:cNvPicPr>
            <a:picLocks noChangeAspect="1"/>
          </p:cNvPicPr>
          <p:nvPr/>
        </p:nvPicPr>
        <p:blipFill>
          <a:blip r:embed="rId3"/>
          <a:stretch>
            <a:fillRect/>
          </a:stretch>
        </p:blipFill>
        <p:spPr>
          <a:xfrm>
            <a:off x="6980663" y="2121444"/>
            <a:ext cx="4795573" cy="3596679"/>
          </a:xfrm>
          <a:prstGeom prst="rect">
            <a:avLst/>
          </a:prstGeom>
          <a:ln>
            <a:noFill/>
          </a:ln>
          <a:effectLst>
            <a:softEdge rad="112500"/>
          </a:effectLst>
        </p:spPr>
      </p:pic>
      <p:pic>
        <p:nvPicPr>
          <p:cNvPr id="7" name="Рисунок 6"/>
          <p:cNvPicPr>
            <a:picLocks noChangeAspect="1"/>
          </p:cNvPicPr>
          <p:nvPr/>
        </p:nvPicPr>
        <p:blipFill>
          <a:blip r:embed="rId4"/>
          <a:stretch>
            <a:fillRect/>
          </a:stretch>
        </p:blipFill>
        <p:spPr>
          <a:xfrm>
            <a:off x="865577" y="2256381"/>
            <a:ext cx="5410299" cy="3604612"/>
          </a:xfrm>
          <a:prstGeom prst="rect">
            <a:avLst/>
          </a:prstGeom>
          <a:ln>
            <a:noFill/>
          </a:ln>
          <a:effectLst>
            <a:softEdge rad="112500"/>
          </a:effectLst>
        </p:spPr>
      </p:pic>
    </p:spTree>
    <p:extLst>
      <p:ext uri="{BB962C8B-B14F-4D97-AF65-F5344CB8AC3E}">
        <p14:creationId xmlns:p14="http://schemas.microsoft.com/office/powerpoint/2010/main" val="5076463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3050480" y="-228897"/>
            <a:ext cx="14404279" cy="6858594"/>
          </a:xfrm>
          <a:prstGeom prst="rect">
            <a:avLst/>
          </a:prstGeom>
        </p:spPr>
      </p:pic>
      <p:pic>
        <p:nvPicPr>
          <p:cNvPr id="5" name="Рисунок 4"/>
          <p:cNvPicPr>
            <a:picLocks noChangeAspect="1"/>
          </p:cNvPicPr>
          <p:nvPr/>
        </p:nvPicPr>
        <p:blipFill rotWithShape="1">
          <a:blip r:embed="rId3">
            <a:extLst>
              <a:ext uri="{BEBA8EAE-BF5A-486C-A8C5-ECC9F3942E4B}">
                <a14:imgProps xmlns:a14="http://schemas.microsoft.com/office/drawing/2010/main">
                  <a14:imgLayer r:embed="rId4">
                    <a14:imgEffect>
                      <a14:backgroundRemoval t="1956" b="100000" l="2133" r="100000"/>
                    </a14:imgEffect>
                  </a14:imgLayer>
                </a14:imgProps>
              </a:ext>
            </a:extLst>
          </a:blip>
          <a:srcRect l="2749" t="15338" r="45649" b="-2648"/>
          <a:stretch/>
        </p:blipFill>
        <p:spPr>
          <a:xfrm>
            <a:off x="-530507" y="2004934"/>
            <a:ext cx="3466036" cy="4398396"/>
          </a:xfrm>
          <a:prstGeom prst="rect">
            <a:avLst/>
          </a:prstGeom>
        </p:spPr>
      </p:pic>
      <p:sp>
        <p:nvSpPr>
          <p:cNvPr id="6" name="Прямоугольник 5"/>
          <p:cNvSpPr/>
          <p:nvPr/>
        </p:nvSpPr>
        <p:spPr>
          <a:xfrm>
            <a:off x="1205048" y="589408"/>
            <a:ext cx="9781903" cy="779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rgbClr val="FFC000"/>
                </a:solidFill>
                <a:effectLst>
                  <a:outerShdw blurRad="38100" dist="38100" dir="2700000" algn="tl">
                    <a:srgbClr val="000000">
                      <a:alpha val="43137"/>
                    </a:srgbClr>
                  </a:outerShdw>
                </a:effectLst>
              </a:rPr>
              <a:t>ОРГАНИЗАЦИЯ ВЗАИМОДЕЙСТВИЯ ЛЕТНЕГО ОЗДОРОВИТЕЛЬНОГО ЛАГЕРЯ С СОЦИУМОМ</a:t>
            </a:r>
            <a:endParaRPr lang="ru-RU" sz="4000" b="1" dirty="0">
              <a:solidFill>
                <a:srgbClr val="FFC000"/>
              </a:solidFill>
              <a:effectLst>
                <a:outerShdw blurRad="38100" dist="38100" dir="2700000" algn="tl">
                  <a:srgbClr val="000000">
                    <a:alpha val="43137"/>
                  </a:srgbClr>
                </a:outerShdw>
              </a:effectLst>
            </a:endParaRPr>
          </a:p>
        </p:txBody>
      </p:sp>
      <p:pic>
        <p:nvPicPr>
          <p:cNvPr id="18" name="Рисунок 17"/>
          <p:cNvPicPr>
            <a:picLocks noChangeAspect="1"/>
          </p:cNvPicPr>
          <p:nvPr/>
        </p:nvPicPr>
        <p:blipFill>
          <a:blip r:embed="rId5"/>
          <a:stretch>
            <a:fillRect/>
          </a:stretch>
        </p:blipFill>
        <p:spPr>
          <a:xfrm>
            <a:off x="6701444" y="3200400"/>
            <a:ext cx="4229509" cy="2289090"/>
          </a:xfrm>
          <a:prstGeom prst="rect">
            <a:avLst/>
          </a:prstGeom>
        </p:spPr>
      </p:pic>
      <p:sp>
        <p:nvSpPr>
          <p:cNvPr id="7" name="TextBox 6"/>
          <p:cNvSpPr txBox="1"/>
          <p:nvPr/>
        </p:nvSpPr>
        <p:spPr>
          <a:xfrm>
            <a:off x="3088888" y="2459605"/>
            <a:ext cx="3612555" cy="1077218"/>
          </a:xfrm>
          <a:prstGeom prst="rect">
            <a:avLst/>
          </a:prstGeom>
          <a:solidFill>
            <a:srgbClr val="00B0F0"/>
          </a:solidFill>
        </p:spPr>
        <p:txBody>
          <a:bodyPr wrap="square" rtlCol="0">
            <a:spAutoFit/>
          </a:bodyPr>
          <a:lstStyle/>
          <a:p>
            <a:r>
              <a:rPr lang="ru-RU" sz="3200" dirty="0" smtClean="0">
                <a:effectLst>
                  <a:outerShdw blurRad="38100" dist="38100" dir="2700000" algn="tl">
                    <a:srgbClr val="000000">
                      <a:alpha val="43137"/>
                    </a:srgbClr>
                  </a:outerShdw>
                </a:effectLst>
              </a:rPr>
              <a:t>Спасательный отряд МЧС </a:t>
            </a:r>
            <a:endParaRPr lang="ru-RU" sz="3200" dirty="0">
              <a:effectLst>
                <a:outerShdw blurRad="38100" dist="38100" dir="2700000" algn="tl">
                  <a:srgbClr val="000000">
                    <a:alpha val="43137"/>
                  </a:srgbClr>
                </a:outerShdw>
              </a:effectLst>
            </a:endParaRPr>
          </a:p>
        </p:txBody>
      </p:sp>
      <p:sp>
        <p:nvSpPr>
          <p:cNvPr id="8" name="TextBox 7"/>
          <p:cNvSpPr txBox="1"/>
          <p:nvPr/>
        </p:nvSpPr>
        <p:spPr>
          <a:xfrm>
            <a:off x="3088888" y="4029264"/>
            <a:ext cx="3612557" cy="1569660"/>
          </a:xfrm>
          <a:prstGeom prst="rect">
            <a:avLst/>
          </a:prstGeom>
          <a:solidFill>
            <a:schemeClr val="accent5">
              <a:lumMod val="20000"/>
              <a:lumOff val="80000"/>
            </a:schemeClr>
          </a:solidFill>
        </p:spPr>
        <p:txBody>
          <a:bodyPr wrap="square" rtlCol="0">
            <a:spAutoFit/>
          </a:bodyPr>
          <a:lstStyle/>
          <a:p>
            <a:r>
              <a:rPr lang="ru-RU" sz="3200" b="1" dirty="0" smtClean="0">
                <a:effectLst>
                  <a:outerShdw blurRad="38100" dist="38100" dir="2700000" algn="tl">
                    <a:srgbClr val="000000">
                      <a:alpha val="43137"/>
                    </a:srgbClr>
                  </a:outerShdw>
                </a:effectLst>
              </a:rPr>
              <a:t>Инспектора КДН, ГИБДД </a:t>
            </a:r>
            <a:r>
              <a:rPr lang="ru-RU" sz="3200" b="1" dirty="0" err="1" smtClean="0">
                <a:effectLst>
                  <a:outerShdw blurRad="38100" dist="38100" dir="2700000" algn="tl">
                    <a:srgbClr val="000000">
                      <a:alpha val="43137"/>
                    </a:srgbClr>
                  </a:outerShdw>
                </a:effectLst>
              </a:rPr>
              <a:t>Кабанского</a:t>
            </a:r>
            <a:r>
              <a:rPr lang="ru-RU" sz="3200" b="1" dirty="0" smtClean="0">
                <a:effectLst>
                  <a:outerShdw blurRad="38100" dist="38100" dir="2700000" algn="tl">
                    <a:srgbClr val="000000">
                      <a:alpha val="43137"/>
                    </a:srgbClr>
                  </a:outerShdw>
                </a:effectLst>
              </a:rPr>
              <a:t> района</a:t>
            </a:r>
            <a:endParaRPr lang="ru-RU" sz="3200" b="1" dirty="0">
              <a:effectLst>
                <a:outerShdw blurRad="38100" dist="38100" dir="2700000" algn="tl">
                  <a:srgbClr val="000000">
                    <a:alpha val="43137"/>
                  </a:srgbClr>
                </a:outerShdw>
              </a:effectLst>
            </a:endParaRPr>
          </a:p>
        </p:txBody>
      </p:sp>
      <p:sp>
        <p:nvSpPr>
          <p:cNvPr id="9" name="TextBox 8"/>
          <p:cNvSpPr txBox="1"/>
          <p:nvPr/>
        </p:nvSpPr>
        <p:spPr>
          <a:xfrm>
            <a:off x="6701443" y="1768381"/>
            <a:ext cx="4229510" cy="1569660"/>
          </a:xfrm>
          <a:prstGeom prst="rect">
            <a:avLst/>
          </a:prstGeom>
          <a:solidFill>
            <a:schemeClr val="accent1">
              <a:lumMod val="20000"/>
              <a:lumOff val="80000"/>
            </a:schemeClr>
          </a:solidFill>
        </p:spPr>
        <p:txBody>
          <a:bodyPr wrap="square" rtlCol="0">
            <a:spAutoFit/>
          </a:bodyPr>
          <a:lstStyle/>
          <a:p>
            <a:r>
              <a:rPr lang="ru-RU" sz="3200" b="1" dirty="0" smtClean="0">
                <a:effectLst>
                  <a:outerShdw blurRad="38100" dist="38100" dir="2700000" algn="tl">
                    <a:srgbClr val="000000">
                      <a:alpha val="43137"/>
                    </a:srgbClr>
                  </a:outerShdw>
                </a:effectLst>
              </a:rPr>
              <a:t>Министерство спорта и молодежной политики</a:t>
            </a:r>
            <a:endParaRPr lang="ru-RU" sz="3200" b="1" dirty="0">
              <a:effectLst>
                <a:outerShdw blurRad="38100" dist="38100" dir="2700000" algn="tl">
                  <a:srgbClr val="000000">
                    <a:alpha val="43137"/>
                  </a:srgbClr>
                </a:outerShdw>
              </a:effectLst>
            </a:endParaRPr>
          </a:p>
        </p:txBody>
      </p:sp>
      <p:sp>
        <p:nvSpPr>
          <p:cNvPr id="10" name="TextBox 9"/>
          <p:cNvSpPr txBox="1"/>
          <p:nvPr/>
        </p:nvSpPr>
        <p:spPr>
          <a:xfrm>
            <a:off x="7504770" y="5415678"/>
            <a:ext cx="4215161" cy="1569660"/>
          </a:xfrm>
          <a:prstGeom prst="rect">
            <a:avLst/>
          </a:prstGeom>
          <a:solidFill>
            <a:schemeClr val="accent1">
              <a:lumMod val="60000"/>
              <a:lumOff val="40000"/>
            </a:schemeClr>
          </a:solidFill>
        </p:spPr>
        <p:txBody>
          <a:bodyPr wrap="square" rtlCol="0">
            <a:spAutoFit/>
          </a:bodyPr>
          <a:lstStyle/>
          <a:p>
            <a:r>
              <a:rPr lang="ru-RU" sz="3200" b="1" dirty="0" smtClean="0">
                <a:effectLst>
                  <a:outerShdw blurRad="38100" dist="38100" dir="2700000" algn="tl">
                    <a:srgbClr val="000000">
                      <a:alpha val="43137"/>
                    </a:srgbClr>
                  </a:outerShdw>
                </a:effectLst>
              </a:rPr>
              <a:t>Учреждения культуры, здравоохранения</a:t>
            </a:r>
            <a:endParaRPr lang="ru-RU"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395346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t="16575"/>
          <a:stretch/>
        </p:blipFill>
        <p:spPr>
          <a:xfrm>
            <a:off x="0" y="-297"/>
            <a:ext cx="12192000" cy="6858297"/>
          </a:xfrm>
          <a:prstGeom prst="rect">
            <a:avLst/>
          </a:prstGeom>
          <a:solidFill>
            <a:schemeClr val="bg2">
              <a:lumMod val="50000"/>
            </a:schemeClr>
          </a:solidFill>
        </p:spPr>
      </p:pic>
      <p:sp>
        <p:nvSpPr>
          <p:cNvPr id="5" name="Прямоугольник 4"/>
          <p:cNvSpPr/>
          <p:nvPr/>
        </p:nvSpPr>
        <p:spPr>
          <a:xfrm>
            <a:off x="2756263" y="230188"/>
            <a:ext cx="7067006" cy="10979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chemeClr val="accent6">
                    <a:lumMod val="50000"/>
                  </a:schemeClr>
                </a:solidFill>
                <a:effectLst>
                  <a:outerShdw blurRad="38100" dist="38100" dir="2700000" algn="tl">
                    <a:srgbClr val="000000">
                      <a:alpha val="43137"/>
                    </a:srgbClr>
                  </a:outerShdw>
                </a:effectLst>
              </a:rPr>
              <a:t>АКТУАЛЬНОСТЬ</a:t>
            </a:r>
            <a:endParaRPr lang="ru-RU" sz="4000" b="1" dirty="0">
              <a:solidFill>
                <a:schemeClr val="accent6">
                  <a:lumMod val="50000"/>
                </a:schemeClr>
              </a:solidFill>
              <a:effectLst>
                <a:outerShdw blurRad="38100" dist="38100" dir="2700000" algn="tl">
                  <a:srgbClr val="000000">
                    <a:alpha val="43137"/>
                  </a:srgbClr>
                </a:outerShdw>
              </a:effectLst>
            </a:endParaRPr>
          </a:p>
        </p:txBody>
      </p:sp>
      <p:pic>
        <p:nvPicPr>
          <p:cNvPr id="8" name="Рисунок 7"/>
          <p:cNvPicPr>
            <a:picLocks noChangeAspect="1"/>
          </p:cNvPicPr>
          <p:nvPr/>
        </p:nvPicPr>
        <p:blipFill>
          <a:blip r:embed="rId3"/>
          <a:stretch>
            <a:fillRect/>
          </a:stretch>
        </p:blipFill>
        <p:spPr>
          <a:xfrm>
            <a:off x="5734594" y="2707618"/>
            <a:ext cx="6267187" cy="3390445"/>
          </a:xfrm>
          <a:prstGeom prst="rect">
            <a:avLst/>
          </a:prstGeom>
        </p:spPr>
      </p:pic>
      <p:sp>
        <p:nvSpPr>
          <p:cNvPr id="6" name="Прямоугольник 5"/>
          <p:cNvSpPr/>
          <p:nvPr/>
        </p:nvSpPr>
        <p:spPr>
          <a:xfrm>
            <a:off x="341714" y="1778953"/>
            <a:ext cx="6999514" cy="39785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accent4">
                    <a:lumMod val="50000"/>
                  </a:schemeClr>
                </a:solidFill>
                <a:effectLst>
                  <a:outerShdw blurRad="38100" dist="38100" dir="2700000" algn="tl">
                    <a:srgbClr val="000000">
                      <a:alpha val="43137"/>
                    </a:srgbClr>
                  </a:outerShdw>
                </a:effectLst>
              </a:rPr>
              <a:t>Актуальность данной программы обосновывается современными требованиями образовательных стандартов, где во главу ставится создание социальной ситуации развития ребенка, позволяющей выстроить ему индивидуальный путь развития через приобретение новых умений, навыков, свойств личности, взятых из социальной действительности, как из основного источника развития. </a:t>
            </a:r>
          </a:p>
        </p:txBody>
      </p:sp>
    </p:spTree>
    <p:extLst>
      <p:ext uri="{BB962C8B-B14F-4D97-AF65-F5344CB8AC3E}">
        <p14:creationId xmlns:p14="http://schemas.microsoft.com/office/powerpoint/2010/main" val="26611269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t="11999"/>
          <a:stretch/>
        </p:blipFill>
        <p:spPr>
          <a:xfrm rot="10800000">
            <a:off x="-52349" y="-594"/>
            <a:ext cx="12296698" cy="6858594"/>
          </a:xfrm>
          <a:prstGeom prst="rect">
            <a:avLst/>
          </a:prstGeom>
        </p:spPr>
      </p:pic>
      <p:sp>
        <p:nvSpPr>
          <p:cNvPr id="9" name="Прямоугольник 8"/>
          <p:cNvSpPr/>
          <p:nvPr/>
        </p:nvSpPr>
        <p:spPr>
          <a:xfrm>
            <a:off x="8201859" y="2536335"/>
            <a:ext cx="3597216" cy="4188375"/>
          </a:xfrm>
          <a:prstGeom prst="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4">
                    <a:lumMod val="75000"/>
                  </a:schemeClr>
                </a:solidFill>
                <a:effectLst>
                  <a:outerShdw blurRad="38100" dist="38100" dir="2700000" algn="tl">
                    <a:srgbClr val="000000">
                      <a:alpha val="43137"/>
                    </a:srgbClr>
                  </a:outerShdw>
                </a:effectLst>
              </a:rPr>
              <a:t> Укрепление здоровья воспитанников, развитие лидерских и организаторских качеств, приобретение новых знаний, развитие творческих способностей, детской самостоятельности и самодеятельности</a:t>
            </a:r>
            <a:r>
              <a:rPr lang="ru-RU" dirty="0" smtClean="0"/>
              <a:t>.</a:t>
            </a:r>
            <a:endParaRPr lang="ru-RU" dirty="0"/>
          </a:p>
        </p:txBody>
      </p:sp>
      <p:sp>
        <p:nvSpPr>
          <p:cNvPr id="10" name="Прямоугольник 9"/>
          <p:cNvSpPr/>
          <p:nvPr/>
        </p:nvSpPr>
        <p:spPr>
          <a:xfrm>
            <a:off x="0" y="5423340"/>
            <a:ext cx="8050824" cy="134232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C00000"/>
                </a:solidFill>
                <a:effectLst>
                  <a:outerShdw blurRad="38100" dist="38100" dir="2700000" algn="tl">
                    <a:srgbClr val="000000">
                      <a:alpha val="43137"/>
                    </a:srgbClr>
                  </a:outerShdw>
                </a:effectLst>
              </a:rPr>
              <a:t> Получение участниками смены умений и навыков индивидуальной и коллективной творческой и трудовой деятельности, социальной активности.</a:t>
            </a:r>
            <a:endParaRPr lang="ru-RU" sz="2400" b="1" dirty="0">
              <a:solidFill>
                <a:srgbClr val="C00000"/>
              </a:solidFill>
              <a:effectLst>
                <a:outerShdw blurRad="38100" dist="38100" dir="2700000" algn="tl">
                  <a:srgbClr val="000000">
                    <a:alpha val="43137"/>
                  </a:srgbClr>
                </a:outerShdw>
              </a:effectLst>
            </a:endParaRPr>
          </a:p>
        </p:txBody>
      </p:sp>
      <p:pic>
        <p:nvPicPr>
          <p:cNvPr id="15" name="Рисунок 14"/>
          <p:cNvPicPr>
            <a:picLocks noChangeAspect="1"/>
          </p:cNvPicPr>
          <p:nvPr/>
        </p:nvPicPr>
        <p:blipFill>
          <a:blip r:embed="rId3"/>
          <a:stretch>
            <a:fillRect/>
          </a:stretch>
        </p:blipFill>
        <p:spPr>
          <a:xfrm>
            <a:off x="-49947" y="-1728"/>
            <a:ext cx="6544491" cy="3811790"/>
          </a:xfrm>
          <a:prstGeom prst="rect">
            <a:avLst/>
          </a:prstGeom>
        </p:spPr>
      </p:pic>
      <p:sp>
        <p:nvSpPr>
          <p:cNvPr id="5" name="Прямоугольник 4"/>
          <p:cNvSpPr/>
          <p:nvPr/>
        </p:nvSpPr>
        <p:spPr>
          <a:xfrm>
            <a:off x="5487488" y="149605"/>
            <a:ext cx="6923315" cy="7445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rgbClr val="C00000"/>
                </a:solidFill>
                <a:effectLst>
                  <a:outerShdw blurRad="38100" dist="38100" dir="2700000" algn="tl">
                    <a:srgbClr val="000000">
                      <a:alpha val="43137"/>
                    </a:srgbClr>
                  </a:outerShdw>
                </a:effectLst>
              </a:rPr>
              <a:t>ОЖИДАЕМЫЕ РЕЗУЛЬТАТЫ</a:t>
            </a:r>
            <a:endParaRPr lang="ru-RU" sz="4000" b="1" dirty="0">
              <a:solidFill>
                <a:srgbClr val="C00000"/>
              </a:solidFill>
              <a:effectLst>
                <a:outerShdw blurRad="38100" dist="38100" dir="2700000" algn="tl">
                  <a:srgbClr val="000000">
                    <a:alpha val="43137"/>
                  </a:srgbClr>
                </a:outerShdw>
              </a:effectLst>
            </a:endParaRPr>
          </a:p>
        </p:txBody>
      </p:sp>
      <p:sp>
        <p:nvSpPr>
          <p:cNvPr id="7" name="Прямоугольник 6"/>
          <p:cNvSpPr/>
          <p:nvPr/>
        </p:nvSpPr>
        <p:spPr>
          <a:xfrm>
            <a:off x="6972115" y="1027906"/>
            <a:ext cx="4826960" cy="1340798"/>
          </a:xfrm>
          <a:prstGeom prst="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2">
                    <a:lumMod val="75000"/>
                  </a:schemeClr>
                </a:solidFill>
                <a:effectLst>
                  <a:outerShdw blurRad="38100" dist="38100" dir="2700000" algn="tl">
                    <a:srgbClr val="000000">
                      <a:alpha val="43137"/>
                    </a:srgbClr>
                  </a:outerShdw>
                </a:effectLst>
              </a:rPr>
              <a:t> Внедрение эффективных форм организации отдыха, развития и занятости детей.</a:t>
            </a:r>
            <a:endParaRPr lang="ru-RU" sz="2400" b="1" dirty="0">
              <a:solidFill>
                <a:schemeClr val="accent2">
                  <a:lumMod val="75000"/>
                </a:schemeClr>
              </a:solidFill>
              <a:effectLst>
                <a:outerShdw blurRad="38100" dist="38100" dir="2700000" algn="tl">
                  <a:srgbClr val="000000">
                    <a:alpha val="43137"/>
                  </a:srgbClr>
                </a:outerShdw>
              </a:effectLst>
            </a:endParaRPr>
          </a:p>
        </p:txBody>
      </p:sp>
      <p:sp>
        <p:nvSpPr>
          <p:cNvPr id="8" name="Прямоугольник 7"/>
          <p:cNvSpPr/>
          <p:nvPr/>
        </p:nvSpPr>
        <p:spPr>
          <a:xfrm>
            <a:off x="0" y="3810062"/>
            <a:ext cx="7996300" cy="1504859"/>
          </a:xfrm>
          <a:prstGeom prst="rect">
            <a:avLst/>
          </a:prstGeom>
          <a:noFill/>
          <a:ln w="571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effectLst>
                  <a:outerShdw blurRad="38100" dist="38100" dir="2700000" algn="tl">
                    <a:srgbClr val="000000">
                      <a:alpha val="43137"/>
                    </a:srgbClr>
                  </a:outerShdw>
                </a:effectLst>
              </a:rPr>
              <a:t>Повышение общей культуры учащихся, привитие им социально-нравственных норм. Улучшение психологической и социальной комфортности в едином воспитательном пространстве лагеря.</a:t>
            </a:r>
            <a:endParaRPr lang="ru-RU" sz="2400" b="1" dirty="0">
              <a:solidFill>
                <a:schemeClr val="accent6">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408752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t="20379"/>
          <a:stretch/>
        </p:blipFill>
        <p:spPr>
          <a:xfrm rot="10800000">
            <a:off x="0" y="-594"/>
            <a:ext cx="12192000" cy="6858594"/>
          </a:xfrm>
          <a:prstGeom prst="rect">
            <a:avLst/>
          </a:prstGeom>
        </p:spPr>
      </p:pic>
      <p:pic>
        <p:nvPicPr>
          <p:cNvPr id="5" name="Рисунок 4"/>
          <p:cNvPicPr>
            <a:picLocks noChangeAspect="1"/>
          </p:cNvPicPr>
          <p:nvPr/>
        </p:nvPicPr>
        <p:blipFill>
          <a:blip r:embed="rId3"/>
          <a:stretch>
            <a:fillRect/>
          </a:stretch>
        </p:blipFill>
        <p:spPr>
          <a:xfrm>
            <a:off x="594411" y="5574638"/>
            <a:ext cx="5352752" cy="1133954"/>
          </a:xfrm>
          <a:prstGeom prst="rect">
            <a:avLst/>
          </a:prstGeom>
        </p:spPr>
      </p:pic>
      <p:pic>
        <p:nvPicPr>
          <p:cNvPr id="6" name="Рисунок 5"/>
          <p:cNvPicPr>
            <a:picLocks noChangeAspect="1"/>
          </p:cNvPicPr>
          <p:nvPr/>
        </p:nvPicPr>
        <p:blipFill>
          <a:blip r:embed="rId4"/>
          <a:stretch>
            <a:fillRect/>
          </a:stretch>
        </p:blipFill>
        <p:spPr>
          <a:xfrm>
            <a:off x="6820167" y="5262372"/>
            <a:ext cx="5224725" cy="1475360"/>
          </a:xfrm>
          <a:prstGeom prst="rect">
            <a:avLst/>
          </a:prstGeom>
        </p:spPr>
      </p:pic>
      <p:pic>
        <p:nvPicPr>
          <p:cNvPr id="8" name="Рисунок 7"/>
          <p:cNvPicPr>
            <a:picLocks noChangeAspect="1"/>
          </p:cNvPicPr>
          <p:nvPr/>
        </p:nvPicPr>
        <p:blipFill>
          <a:blip r:embed="rId5"/>
          <a:stretch>
            <a:fillRect/>
          </a:stretch>
        </p:blipFill>
        <p:spPr>
          <a:xfrm>
            <a:off x="6892446" y="2863078"/>
            <a:ext cx="5267401" cy="2237426"/>
          </a:xfrm>
          <a:prstGeom prst="rect">
            <a:avLst/>
          </a:prstGeom>
        </p:spPr>
      </p:pic>
      <p:pic>
        <p:nvPicPr>
          <p:cNvPr id="9" name="Рисунок 8"/>
          <p:cNvPicPr>
            <a:picLocks noChangeAspect="1"/>
          </p:cNvPicPr>
          <p:nvPr/>
        </p:nvPicPr>
        <p:blipFill>
          <a:blip r:embed="rId6"/>
          <a:stretch>
            <a:fillRect/>
          </a:stretch>
        </p:blipFill>
        <p:spPr>
          <a:xfrm>
            <a:off x="76693" y="3769868"/>
            <a:ext cx="6571964" cy="1780186"/>
          </a:xfrm>
          <a:prstGeom prst="rect">
            <a:avLst/>
          </a:prstGeom>
        </p:spPr>
      </p:pic>
      <p:pic>
        <p:nvPicPr>
          <p:cNvPr id="10" name="Рисунок 9"/>
          <p:cNvPicPr>
            <a:picLocks noChangeAspect="1"/>
          </p:cNvPicPr>
          <p:nvPr/>
        </p:nvPicPr>
        <p:blipFill>
          <a:blip r:embed="rId7"/>
          <a:stretch>
            <a:fillRect/>
          </a:stretch>
        </p:blipFill>
        <p:spPr>
          <a:xfrm>
            <a:off x="0" y="14456"/>
            <a:ext cx="6541575" cy="3810330"/>
          </a:xfrm>
          <a:prstGeom prst="rect">
            <a:avLst/>
          </a:prstGeom>
        </p:spPr>
      </p:pic>
      <p:pic>
        <p:nvPicPr>
          <p:cNvPr id="11" name="Рисунок 10"/>
          <p:cNvPicPr>
            <a:picLocks noChangeAspect="1"/>
          </p:cNvPicPr>
          <p:nvPr/>
        </p:nvPicPr>
        <p:blipFill>
          <a:blip r:embed="rId8"/>
          <a:stretch>
            <a:fillRect/>
          </a:stretch>
        </p:blipFill>
        <p:spPr>
          <a:xfrm>
            <a:off x="5484860" y="30909"/>
            <a:ext cx="6925656" cy="1121761"/>
          </a:xfrm>
          <a:prstGeom prst="rect">
            <a:avLst/>
          </a:prstGeom>
        </p:spPr>
      </p:pic>
      <p:pic>
        <p:nvPicPr>
          <p:cNvPr id="7" name="Рисунок 6"/>
          <p:cNvPicPr>
            <a:picLocks noChangeAspect="1"/>
          </p:cNvPicPr>
          <p:nvPr/>
        </p:nvPicPr>
        <p:blipFill>
          <a:blip r:embed="rId9"/>
          <a:stretch>
            <a:fillRect/>
          </a:stretch>
        </p:blipFill>
        <p:spPr>
          <a:xfrm>
            <a:off x="5936962" y="829576"/>
            <a:ext cx="6255038" cy="1871634"/>
          </a:xfrm>
          <a:prstGeom prst="rect">
            <a:avLst/>
          </a:prstGeom>
        </p:spPr>
      </p:pic>
    </p:spTree>
    <p:extLst>
      <p:ext uri="{BB962C8B-B14F-4D97-AF65-F5344CB8AC3E}">
        <p14:creationId xmlns:p14="http://schemas.microsoft.com/office/powerpoint/2010/main" val="38147891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3"/>
          <p:cNvPicPr>
            <a:picLocks noChangeAspect="1"/>
          </p:cNvPicPr>
          <p:nvPr/>
        </p:nvPicPr>
        <p:blipFill rotWithShape="1">
          <a:blip r:embed="rId2"/>
          <a:srcRect l="69105" t="11999"/>
          <a:stretch/>
        </p:blipFill>
        <p:spPr>
          <a:xfrm>
            <a:off x="0" y="-594"/>
            <a:ext cx="12214412" cy="6858594"/>
          </a:xfrm>
          <a:prstGeom prst="rect">
            <a:avLst/>
          </a:prstGeom>
        </p:spPr>
      </p:pic>
      <p:pic>
        <p:nvPicPr>
          <p:cNvPr id="11" name="Рисунок 10"/>
          <p:cNvPicPr>
            <a:picLocks noChangeAspect="1"/>
          </p:cNvPicPr>
          <p:nvPr/>
        </p:nvPicPr>
        <p:blipFill rotWithShape="1">
          <a:blip r:embed="rId3"/>
          <a:srcRect l="20200" t="15257" r="45281" b="22978"/>
          <a:stretch/>
        </p:blipFill>
        <p:spPr>
          <a:xfrm>
            <a:off x="233210" y="2468880"/>
            <a:ext cx="4491317" cy="4282312"/>
          </a:xfrm>
          <a:prstGeom prst="rect">
            <a:avLst/>
          </a:prstGeom>
        </p:spPr>
      </p:pic>
      <p:sp>
        <p:nvSpPr>
          <p:cNvPr id="12" name="Прямоугольник 11"/>
          <p:cNvSpPr/>
          <p:nvPr/>
        </p:nvSpPr>
        <p:spPr>
          <a:xfrm>
            <a:off x="1933303" y="257723"/>
            <a:ext cx="7576457" cy="10224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chemeClr val="accent6">
                    <a:lumMod val="50000"/>
                  </a:schemeClr>
                </a:solidFill>
                <a:effectLst>
                  <a:outerShdw blurRad="38100" dist="38100" dir="2700000" algn="tl">
                    <a:srgbClr val="000000">
                      <a:alpha val="43137"/>
                    </a:srgbClr>
                  </a:outerShdw>
                </a:effectLst>
              </a:rPr>
              <a:t>ЦЕЛЬ ПРОГРАММЫ:</a:t>
            </a:r>
            <a:endParaRPr lang="ru-RU" sz="4400" b="1" dirty="0">
              <a:solidFill>
                <a:schemeClr val="accent6">
                  <a:lumMod val="50000"/>
                </a:schemeClr>
              </a:solidFill>
              <a:effectLst>
                <a:outerShdw blurRad="38100" dist="38100" dir="2700000" algn="tl">
                  <a:srgbClr val="000000">
                    <a:alpha val="43137"/>
                  </a:srgbClr>
                </a:outerShdw>
              </a:effectLst>
            </a:endParaRPr>
          </a:p>
        </p:txBody>
      </p:sp>
      <p:sp>
        <p:nvSpPr>
          <p:cNvPr id="14" name="Прямоугольник 13"/>
          <p:cNvSpPr/>
          <p:nvPr/>
        </p:nvSpPr>
        <p:spPr>
          <a:xfrm>
            <a:off x="465142" y="1165493"/>
            <a:ext cx="5995851" cy="1303387"/>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C00000"/>
                </a:solidFill>
                <a:effectLst>
                  <a:outerShdw blurRad="38100" dist="38100" dir="2700000" algn="tl">
                    <a:srgbClr val="000000">
                      <a:alpha val="43137"/>
                    </a:srgbClr>
                  </a:outerShdw>
                </a:effectLst>
              </a:rPr>
              <a:t>Обеспечение </a:t>
            </a:r>
            <a:r>
              <a:rPr lang="ru-RU" sz="2400" b="1" dirty="0" smtClean="0">
                <a:solidFill>
                  <a:srgbClr val="C00000"/>
                </a:solidFill>
                <a:effectLst>
                  <a:outerShdw blurRad="38100" dist="38100" dir="2700000" algn="tl">
                    <a:srgbClr val="000000">
                      <a:alpha val="43137"/>
                    </a:srgbClr>
                  </a:outerShdw>
                </a:effectLst>
              </a:rPr>
              <a:t>занятости</a:t>
            </a:r>
            <a:r>
              <a:rPr lang="ru-RU" sz="2400" b="1" dirty="0">
                <a:solidFill>
                  <a:srgbClr val="C00000"/>
                </a:solidFill>
                <a:effectLst>
                  <a:outerShdw blurRad="38100" dist="38100" dir="2700000" algn="tl">
                    <a:srgbClr val="000000">
                      <a:alpha val="43137"/>
                    </a:srgbClr>
                  </a:outerShdw>
                </a:effectLst>
              </a:rPr>
              <a:t>, отдыха и оздоровления детей в условиях учреждения</a:t>
            </a:r>
          </a:p>
        </p:txBody>
      </p:sp>
      <p:sp>
        <p:nvSpPr>
          <p:cNvPr id="15" name="Прямоугольник 14"/>
          <p:cNvSpPr/>
          <p:nvPr/>
        </p:nvSpPr>
        <p:spPr>
          <a:xfrm>
            <a:off x="6692924" y="1793319"/>
            <a:ext cx="5266825" cy="1528392"/>
          </a:xfrm>
          <a:prstGeom prst="rect">
            <a:avLst/>
          </a:prstGeom>
          <a:noFill/>
          <a:ln w="571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4">
                    <a:lumMod val="75000"/>
                  </a:schemeClr>
                </a:solidFill>
                <a:effectLst>
                  <a:outerShdw blurRad="38100" dist="38100" dir="2700000" algn="tl">
                    <a:srgbClr val="000000">
                      <a:alpha val="43137"/>
                    </a:srgbClr>
                  </a:outerShdw>
                </a:effectLst>
              </a:rPr>
              <a:t>Развитие </a:t>
            </a:r>
            <a:r>
              <a:rPr lang="ru-RU" sz="2400" b="1" dirty="0">
                <a:solidFill>
                  <a:schemeClr val="accent4">
                    <a:lumMod val="75000"/>
                  </a:schemeClr>
                </a:solidFill>
                <a:effectLst>
                  <a:outerShdw blurRad="38100" dist="38100" dir="2700000" algn="tl">
                    <a:srgbClr val="000000">
                      <a:alpha val="43137"/>
                    </a:srgbClr>
                  </a:outerShdw>
                </a:effectLst>
              </a:rPr>
              <a:t>личности </a:t>
            </a:r>
            <a:r>
              <a:rPr lang="ru-RU" sz="2400" b="1" dirty="0" smtClean="0">
                <a:solidFill>
                  <a:schemeClr val="accent4">
                    <a:lumMod val="75000"/>
                  </a:schemeClr>
                </a:solidFill>
                <a:effectLst>
                  <a:outerShdw blurRad="38100" dist="38100" dir="2700000" algn="tl">
                    <a:srgbClr val="000000">
                      <a:alpha val="43137"/>
                    </a:srgbClr>
                  </a:outerShdw>
                </a:effectLst>
              </a:rPr>
              <a:t>ребёнка, </a:t>
            </a:r>
            <a:r>
              <a:rPr lang="ru-RU" sz="2400" b="1" dirty="0">
                <a:solidFill>
                  <a:schemeClr val="accent4">
                    <a:lumMod val="75000"/>
                  </a:schemeClr>
                </a:solidFill>
                <a:effectLst>
                  <a:outerShdw blurRad="38100" dist="38100" dir="2700000" algn="tl">
                    <a:srgbClr val="000000">
                      <a:alpha val="43137"/>
                    </a:srgbClr>
                  </a:outerShdw>
                </a:effectLst>
              </a:rPr>
              <a:t>его духовно-нравственных, </a:t>
            </a:r>
            <a:r>
              <a:rPr lang="ru-RU" sz="2400" b="1" dirty="0" smtClean="0">
                <a:solidFill>
                  <a:schemeClr val="accent4">
                    <a:lumMod val="75000"/>
                  </a:schemeClr>
                </a:solidFill>
                <a:effectLst>
                  <a:outerShdw blurRad="38100" dist="38100" dir="2700000" algn="tl">
                    <a:srgbClr val="000000">
                      <a:alpha val="43137"/>
                    </a:srgbClr>
                  </a:outerShdw>
                </a:effectLst>
              </a:rPr>
              <a:t>патриотических , интеллектуальных </a:t>
            </a:r>
            <a:r>
              <a:rPr lang="ru-RU" sz="2400" b="1" dirty="0">
                <a:solidFill>
                  <a:schemeClr val="accent4">
                    <a:lumMod val="75000"/>
                  </a:schemeClr>
                </a:solidFill>
                <a:effectLst>
                  <a:outerShdw blurRad="38100" dist="38100" dir="2700000" algn="tl">
                    <a:srgbClr val="000000">
                      <a:alpha val="43137"/>
                    </a:srgbClr>
                  </a:outerShdw>
                </a:effectLst>
              </a:rPr>
              <a:t>и физических качеств</a:t>
            </a:r>
          </a:p>
        </p:txBody>
      </p:sp>
      <p:sp>
        <p:nvSpPr>
          <p:cNvPr id="16" name="Прямоугольник 15"/>
          <p:cNvSpPr/>
          <p:nvPr/>
        </p:nvSpPr>
        <p:spPr>
          <a:xfrm>
            <a:off x="4833767" y="3488660"/>
            <a:ext cx="3635702" cy="916113"/>
          </a:xfrm>
          <a:prstGeom prst="rect">
            <a:avLst/>
          </a:prstGeom>
          <a:no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1">
                    <a:lumMod val="50000"/>
                  </a:schemeClr>
                </a:solidFill>
                <a:effectLst>
                  <a:outerShdw blurRad="38100" dist="38100" dir="2700000" algn="tl">
                    <a:srgbClr val="000000">
                      <a:alpha val="43137"/>
                    </a:srgbClr>
                  </a:outerShdw>
                </a:effectLst>
              </a:rPr>
              <a:t>Заполнение </a:t>
            </a:r>
            <a:r>
              <a:rPr lang="ru-RU" sz="2400" b="1" dirty="0">
                <a:solidFill>
                  <a:schemeClr val="accent1">
                    <a:lumMod val="50000"/>
                  </a:schemeClr>
                </a:solidFill>
                <a:effectLst>
                  <a:outerShdw blurRad="38100" dist="38100" dir="2700000" algn="tl">
                    <a:srgbClr val="000000">
                      <a:alpha val="43137"/>
                    </a:srgbClr>
                  </a:outerShdw>
                </a:effectLst>
              </a:rPr>
              <a:t>досугового пространства</a:t>
            </a:r>
          </a:p>
        </p:txBody>
      </p:sp>
      <p:sp>
        <p:nvSpPr>
          <p:cNvPr id="17" name="Прямоугольник 16"/>
          <p:cNvSpPr/>
          <p:nvPr/>
        </p:nvSpPr>
        <p:spPr>
          <a:xfrm>
            <a:off x="7609817" y="4507404"/>
            <a:ext cx="4349932" cy="1250447"/>
          </a:xfrm>
          <a:prstGeom prst="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2">
                    <a:lumMod val="75000"/>
                  </a:schemeClr>
                </a:solidFill>
                <a:effectLst>
                  <a:outerShdw blurRad="38100" dist="38100" dir="2700000" algn="tl">
                    <a:srgbClr val="000000">
                      <a:alpha val="43137"/>
                    </a:srgbClr>
                  </a:outerShdw>
                </a:effectLst>
              </a:rPr>
              <a:t>Активный </a:t>
            </a:r>
            <a:r>
              <a:rPr lang="ru-RU" sz="2400" b="1" dirty="0">
                <a:solidFill>
                  <a:schemeClr val="accent2">
                    <a:lumMod val="75000"/>
                  </a:schemeClr>
                </a:solidFill>
                <a:effectLst>
                  <a:outerShdw blurRad="38100" dist="38100" dir="2700000" algn="tl">
                    <a:srgbClr val="000000">
                      <a:alpha val="43137"/>
                    </a:srgbClr>
                  </a:outerShdw>
                </a:effectLst>
              </a:rPr>
              <a:t>творческий отдых в сочетании со спортивной деятельностью</a:t>
            </a:r>
          </a:p>
        </p:txBody>
      </p:sp>
      <p:sp>
        <p:nvSpPr>
          <p:cNvPr id="18" name="Прямоугольник 17"/>
          <p:cNvSpPr/>
          <p:nvPr/>
        </p:nvSpPr>
        <p:spPr>
          <a:xfrm>
            <a:off x="4957737" y="5978467"/>
            <a:ext cx="3744942" cy="675560"/>
          </a:xfrm>
          <a:prstGeom prst="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7030A0"/>
                </a:solidFill>
                <a:effectLst>
                  <a:outerShdw blurRad="38100" dist="38100" dir="2700000" algn="tl">
                    <a:srgbClr val="000000">
                      <a:alpha val="43137"/>
                    </a:srgbClr>
                  </a:outerShdw>
                </a:effectLst>
              </a:rPr>
              <a:t>Закаливание </a:t>
            </a:r>
            <a:r>
              <a:rPr lang="ru-RU" sz="2400" b="1" dirty="0">
                <a:solidFill>
                  <a:srgbClr val="7030A0"/>
                </a:solidFill>
                <a:effectLst>
                  <a:outerShdw blurRad="38100" dist="38100" dir="2700000" algn="tl">
                    <a:srgbClr val="000000">
                      <a:alpha val="43137"/>
                    </a:srgbClr>
                  </a:outerShdw>
                </a:effectLst>
              </a:rPr>
              <a:t>детей</a:t>
            </a:r>
          </a:p>
          <a:p>
            <a:pPr algn="ctr"/>
            <a:endParaRPr lang="ru-RU" dirty="0"/>
          </a:p>
        </p:txBody>
      </p:sp>
    </p:spTree>
    <p:extLst>
      <p:ext uri="{BB962C8B-B14F-4D97-AF65-F5344CB8AC3E}">
        <p14:creationId xmlns:p14="http://schemas.microsoft.com/office/powerpoint/2010/main" val="8249379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t="17908"/>
          <a:stretch/>
        </p:blipFill>
        <p:spPr>
          <a:xfrm>
            <a:off x="0" y="-297"/>
            <a:ext cx="12296698" cy="6858297"/>
          </a:xfrm>
          <a:prstGeom prst="rect">
            <a:avLst/>
          </a:prstGeom>
        </p:spPr>
      </p:pic>
      <p:sp>
        <p:nvSpPr>
          <p:cNvPr id="5" name="Прямоугольник 4"/>
          <p:cNvSpPr/>
          <p:nvPr/>
        </p:nvSpPr>
        <p:spPr>
          <a:xfrm>
            <a:off x="702128" y="325378"/>
            <a:ext cx="10787743" cy="339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b="1" dirty="0" smtClean="0">
                <a:solidFill>
                  <a:srgbClr val="FF33CC"/>
                </a:solidFill>
                <a:effectLst>
                  <a:outerShdw blurRad="38100" dist="38100" dir="2700000" algn="tl">
                    <a:srgbClr val="000000">
                      <a:alpha val="43137"/>
                    </a:srgbClr>
                  </a:outerShdw>
                </a:effectLst>
              </a:rPr>
              <a:t>ЗАДАЧИ</a:t>
            </a:r>
            <a:endParaRPr lang="ru-RU" sz="5400" b="1" dirty="0">
              <a:solidFill>
                <a:srgbClr val="FF33CC"/>
              </a:solidFill>
              <a:effectLst>
                <a:outerShdw blurRad="38100" dist="38100" dir="2700000" algn="tl">
                  <a:srgbClr val="000000">
                    <a:alpha val="43137"/>
                  </a:srgbClr>
                </a:outerShdw>
              </a:effectLst>
            </a:endParaRPr>
          </a:p>
        </p:txBody>
      </p:sp>
      <p:pic>
        <p:nvPicPr>
          <p:cNvPr id="6" name="Рисунок 5"/>
          <p:cNvPicPr>
            <a:picLocks noChangeAspect="1"/>
          </p:cNvPicPr>
          <p:nvPr/>
        </p:nvPicPr>
        <p:blipFill>
          <a:blip r:embed="rId3"/>
          <a:stretch>
            <a:fillRect/>
          </a:stretch>
        </p:blipFill>
        <p:spPr>
          <a:xfrm flipH="1">
            <a:off x="7239336" y="2230976"/>
            <a:ext cx="4962643" cy="4463768"/>
          </a:xfrm>
          <a:prstGeom prst="rect">
            <a:avLst/>
          </a:prstGeom>
        </p:spPr>
      </p:pic>
      <p:sp>
        <p:nvSpPr>
          <p:cNvPr id="9" name="Прямоугольник 8"/>
          <p:cNvSpPr/>
          <p:nvPr/>
        </p:nvSpPr>
        <p:spPr>
          <a:xfrm>
            <a:off x="729861" y="3160682"/>
            <a:ext cx="8142721" cy="3533819"/>
          </a:xfrm>
          <a:prstGeom prst="rect">
            <a:avLst/>
          </a:prstGeom>
          <a:gradFill flip="none" rotWithShape="1">
            <a:gsLst>
              <a:gs pos="0">
                <a:schemeClr val="accent4">
                  <a:lumMod val="50000"/>
                  <a:tint val="66000"/>
                  <a:satMod val="160000"/>
                </a:schemeClr>
              </a:gs>
              <a:gs pos="50000">
                <a:schemeClr val="accent4">
                  <a:lumMod val="50000"/>
                  <a:tint val="44500"/>
                  <a:satMod val="160000"/>
                </a:schemeClr>
              </a:gs>
              <a:gs pos="100000">
                <a:schemeClr val="accent4">
                  <a:lumMod val="50000"/>
                  <a:tint val="23500"/>
                  <a:satMod val="160000"/>
                </a:schemeClr>
              </a:gs>
            </a:gsLst>
            <a:path path="circle">
              <a:fillToRect l="50000" t="50000" r="50000" b="50000"/>
            </a:path>
            <a:tileRect/>
          </a:gra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accent4">
                    <a:lumMod val="75000"/>
                  </a:schemeClr>
                </a:solidFill>
                <a:effectLst>
                  <a:outerShdw blurRad="38100" dist="38100" dir="2700000" algn="tl">
                    <a:srgbClr val="000000">
                      <a:alpha val="43137"/>
                    </a:srgbClr>
                  </a:outerShdw>
                </a:effectLst>
              </a:rPr>
              <a:t>Помощь ребенку в социализации через самоуправление, воспитание, взаимовыручки, толерантности в реализации им себя как личности, влияющей на жизненные обстоятельства и на окружающих людей.</a:t>
            </a:r>
          </a:p>
          <a:p>
            <a:pPr algn="ctr"/>
            <a:endParaRPr lang="ru-RU" sz="2400" dirty="0">
              <a:solidFill>
                <a:schemeClr val="accent4">
                  <a:lumMod val="75000"/>
                </a:schemeClr>
              </a:solidFill>
            </a:endParaRPr>
          </a:p>
        </p:txBody>
      </p:sp>
      <p:sp>
        <p:nvSpPr>
          <p:cNvPr id="10" name="Прямоугольник 9"/>
          <p:cNvSpPr/>
          <p:nvPr/>
        </p:nvSpPr>
        <p:spPr>
          <a:xfrm>
            <a:off x="536057" y="2554194"/>
            <a:ext cx="8142721" cy="3533819"/>
          </a:xfrm>
          <a:prstGeom prst="rect">
            <a:avLst/>
          </a:prstGeom>
          <a:gradFill flip="none" rotWithShape="1">
            <a:gsLst>
              <a:gs pos="0">
                <a:schemeClr val="accent6">
                  <a:lumMod val="50000"/>
                  <a:tint val="66000"/>
                  <a:satMod val="160000"/>
                </a:schemeClr>
              </a:gs>
              <a:gs pos="50000">
                <a:schemeClr val="accent6">
                  <a:lumMod val="50000"/>
                  <a:tint val="44500"/>
                  <a:satMod val="160000"/>
                </a:schemeClr>
              </a:gs>
              <a:gs pos="100000">
                <a:schemeClr val="accent6">
                  <a:lumMod val="50000"/>
                  <a:tint val="23500"/>
                  <a:satMod val="160000"/>
                </a:schemeClr>
              </a:gs>
            </a:gsLst>
            <a:path path="circle">
              <a:fillToRect l="50000" t="50000" r="50000" b="50000"/>
            </a:path>
            <a:tileRect/>
          </a:gradFill>
          <a:ln w="571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accent6">
                    <a:lumMod val="50000"/>
                  </a:schemeClr>
                </a:solidFill>
                <a:effectLst>
                  <a:outerShdw blurRad="38100" dist="38100" dir="2700000" algn="tl">
                    <a:srgbClr val="000000">
                      <a:alpha val="43137"/>
                    </a:srgbClr>
                  </a:outerShdw>
                </a:effectLst>
              </a:rPr>
              <a:t>Создать условия для самореализации через художественную, актерскую, концертную деятельность;</a:t>
            </a:r>
          </a:p>
          <a:p>
            <a:pPr algn="ctr"/>
            <a:endParaRPr lang="ru-RU" dirty="0"/>
          </a:p>
        </p:txBody>
      </p:sp>
      <p:sp>
        <p:nvSpPr>
          <p:cNvPr id="11" name="Прямоугольник 10"/>
          <p:cNvSpPr/>
          <p:nvPr/>
        </p:nvSpPr>
        <p:spPr>
          <a:xfrm>
            <a:off x="354752" y="1962274"/>
            <a:ext cx="8142722" cy="3555787"/>
          </a:xfrm>
          <a:prstGeom prst="rect">
            <a:avLst/>
          </a:prstGeom>
          <a:gradFill flip="none" rotWithShape="1">
            <a:gsLst>
              <a:gs pos="0">
                <a:schemeClr val="accent1">
                  <a:lumMod val="50000"/>
                  <a:tint val="66000"/>
                  <a:satMod val="160000"/>
                </a:schemeClr>
              </a:gs>
              <a:gs pos="50000">
                <a:schemeClr val="accent1">
                  <a:lumMod val="50000"/>
                  <a:tint val="44500"/>
                  <a:satMod val="160000"/>
                </a:schemeClr>
              </a:gs>
              <a:gs pos="100000">
                <a:schemeClr val="accent1">
                  <a:lumMod val="50000"/>
                  <a:tint val="23500"/>
                  <a:satMod val="160000"/>
                </a:schemeClr>
              </a:gs>
            </a:gsLst>
            <a:path path="circle">
              <a:fillToRect l="50000" t="50000" r="50000" b="50000"/>
            </a:path>
            <a:tileRect/>
          </a:grad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b="1" dirty="0" smtClean="0">
              <a:solidFill>
                <a:schemeClr val="accent1">
                  <a:lumMod val="50000"/>
                </a:schemeClr>
              </a:solidFill>
              <a:effectLst>
                <a:outerShdw blurRad="38100" dist="38100" dir="2700000" algn="tl">
                  <a:srgbClr val="000000">
                    <a:alpha val="43137"/>
                  </a:srgbClr>
                </a:outerShdw>
              </a:effectLst>
            </a:endParaRPr>
          </a:p>
          <a:p>
            <a:pPr algn="ctr"/>
            <a:r>
              <a:rPr lang="ru-RU" sz="2400" b="1" dirty="0" smtClean="0">
                <a:solidFill>
                  <a:schemeClr val="accent1">
                    <a:lumMod val="50000"/>
                  </a:schemeClr>
                </a:solidFill>
                <a:effectLst>
                  <a:outerShdw blurRad="38100" dist="38100" dir="2700000" algn="tl">
                    <a:srgbClr val="000000">
                      <a:alpha val="43137"/>
                    </a:srgbClr>
                  </a:outerShdw>
                </a:effectLst>
              </a:rPr>
              <a:t>Формировать </a:t>
            </a:r>
            <a:r>
              <a:rPr lang="ru-RU" sz="2400" b="1" dirty="0">
                <a:solidFill>
                  <a:schemeClr val="accent1">
                    <a:lumMod val="50000"/>
                  </a:schemeClr>
                </a:solidFill>
                <a:effectLst>
                  <a:outerShdw blurRad="38100" dist="38100" dir="2700000" algn="tl">
                    <a:srgbClr val="000000">
                      <a:alpha val="43137"/>
                    </a:srgbClr>
                  </a:outerShdw>
                </a:effectLst>
              </a:rPr>
              <a:t>представления о здоровье человека и здоровом образе </a:t>
            </a:r>
            <a:r>
              <a:rPr lang="ru-RU" sz="2400" b="1" dirty="0" smtClean="0">
                <a:solidFill>
                  <a:schemeClr val="accent1">
                    <a:lumMod val="50000"/>
                  </a:schemeClr>
                </a:solidFill>
                <a:effectLst>
                  <a:outerShdw blurRad="38100" dist="38100" dir="2700000" algn="tl">
                    <a:srgbClr val="000000">
                      <a:alpha val="43137"/>
                    </a:srgbClr>
                  </a:outerShdw>
                </a:effectLst>
              </a:rPr>
              <a:t>жизни</a:t>
            </a:r>
            <a:r>
              <a:rPr lang="ru-RU" sz="2400" b="1" dirty="0">
                <a:solidFill>
                  <a:schemeClr val="accent1">
                    <a:lumMod val="50000"/>
                  </a:schemeClr>
                </a:solidFill>
                <a:effectLst>
                  <a:outerShdw blurRad="38100" dist="38100" dir="2700000" algn="tl">
                    <a:srgbClr val="000000">
                      <a:alpha val="43137"/>
                    </a:srgbClr>
                  </a:outerShdw>
                </a:effectLst>
              </a:rPr>
              <a:t>.	</a:t>
            </a:r>
          </a:p>
          <a:p>
            <a:pPr algn="ctr"/>
            <a:r>
              <a:rPr lang="ru-RU" sz="2400" b="1" dirty="0" smtClean="0">
                <a:solidFill>
                  <a:schemeClr val="accent1">
                    <a:lumMod val="50000"/>
                  </a:schemeClr>
                </a:solidFill>
                <a:effectLst>
                  <a:outerShdw blurRad="38100" dist="38100" dir="2700000" algn="tl">
                    <a:srgbClr val="000000">
                      <a:alpha val="43137"/>
                    </a:srgbClr>
                  </a:outerShdw>
                </a:effectLst>
              </a:rPr>
              <a:t>Пропагандировать </a:t>
            </a:r>
            <a:r>
              <a:rPr lang="ru-RU" sz="2400" b="1" dirty="0">
                <a:solidFill>
                  <a:schemeClr val="accent1">
                    <a:lumMod val="50000"/>
                  </a:schemeClr>
                </a:solidFill>
                <a:effectLst>
                  <a:outerShdw blurRad="38100" dist="38100" dir="2700000" algn="tl">
                    <a:srgbClr val="000000">
                      <a:alpha val="43137"/>
                    </a:srgbClr>
                  </a:outerShdw>
                </a:effectLst>
              </a:rPr>
              <a:t>здоровый образ жизни, способствовать формированию сознательного ведения здорового образа жизни.</a:t>
            </a:r>
          </a:p>
          <a:p>
            <a:pPr algn="ctr"/>
            <a:endParaRPr lang="ru-RU" sz="2400" b="1" dirty="0">
              <a:solidFill>
                <a:schemeClr val="accent1">
                  <a:lumMod val="50000"/>
                </a:schemeClr>
              </a:solidFill>
              <a:effectLst>
                <a:outerShdw blurRad="38100" dist="38100" dir="2700000" algn="tl">
                  <a:srgbClr val="000000">
                    <a:alpha val="43137"/>
                  </a:srgbClr>
                </a:outerShdw>
              </a:effectLst>
            </a:endParaRPr>
          </a:p>
        </p:txBody>
      </p:sp>
      <p:sp>
        <p:nvSpPr>
          <p:cNvPr id="12" name="Прямоугольник 11"/>
          <p:cNvSpPr/>
          <p:nvPr/>
        </p:nvSpPr>
        <p:spPr>
          <a:xfrm>
            <a:off x="218682" y="1421985"/>
            <a:ext cx="8142723" cy="3555788"/>
          </a:xfrm>
          <a:prstGeom prst="rect">
            <a:avLst/>
          </a:prstGeom>
          <a:gradFill flip="none" rotWithShape="1">
            <a:gsLst>
              <a:gs pos="0">
                <a:schemeClr val="tx2">
                  <a:lumMod val="50000"/>
                  <a:tint val="66000"/>
                  <a:satMod val="160000"/>
                </a:schemeClr>
              </a:gs>
              <a:gs pos="50000">
                <a:schemeClr val="tx2">
                  <a:lumMod val="50000"/>
                  <a:tint val="44500"/>
                  <a:satMod val="160000"/>
                </a:schemeClr>
              </a:gs>
              <a:gs pos="100000">
                <a:schemeClr val="tx2">
                  <a:lumMod val="50000"/>
                  <a:tint val="23500"/>
                  <a:satMod val="160000"/>
                </a:schemeClr>
              </a:gs>
            </a:gsLst>
            <a:path path="circle">
              <a:fillToRect l="50000" t="50000" r="50000" b="50000"/>
            </a:path>
            <a:tileRect/>
          </a:gradFill>
          <a:ln w="571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2">
                    <a:lumMod val="50000"/>
                  </a:schemeClr>
                </a:solidFill>
                <a:effectLst>
                  <a:outerShdw blurRad="38100" dist="38100" dir="2700000" algn="tl">
                    <a:srgbClr val="000000">
                      <a:alpha val="43137"/>
                    </a:srgbClr>
                  </a:outerShdw>
                </a:effectLst>
              </a:rPr>
              <a:t>Способствовать расширению знаний, эстетическому и экологическому воспитанию; </a:t>
            </a:r>
          </a:p>
          <a:p>
            <a:pPr algn="ctr"/>
            <a:endParaRPr lang="ru-RU" sz="2400" b="1" dirty="0">
              <a:solidFill>
                <a:schemeClr val="tx2">
                  <a:lumMod val="50000"/>
                </a:schemeClr>
              </a:solidFill>
              <a:effectLst>
                <a:outerShdw blurRad="38100" dist="38100" dir="2700000" algn="tl">
                  <a:srgbClr val="000000">
                    <a:alpha val="43137"/>
                  </a:srgbClr>
                </a:outerShdw>
              </a:effectLst>
            </a:endParaRPr>
          </a:p>
        </p:txBody>
      </p:sp>
      <p:sp>
        <p:nvSpPr>
          <p:cNvPr id="8" name="Прямоугольник 7"/>
          <p:cNvSpPr/>
          <p:nvPr/>
        </p:nvSpPr>
        <p:spPr>
          <a:xfrm>
            <a:off x="82613" y="863209"/>
            <a:ext cx="8142724" cy="3574276"/>
          </a:xfrm>
          <a:prstGeom prst="rect">
            <a:avLst/>
          </a:prstGeom>
          <a:gradFill flip="none" rotWithShape="1">
            <a:gsLst>
              <a:gs pos="0">
                <a:schemeClr val="accent2">
                  <a:lumMod val="50000"/>
                  <a:tint val="66000"/>
                  <a:satMod val="160000"/>
                </a:schemeClr>
              </a:gs>
              <a:gs pos="50000">
                <a:schemeClr val="accent2">
                  <a:lumMod val="50000"/>
                  <a:tint val="44500"/>
                  <a:satMod val="160000"/>
                </a:schemeClr>
              </a:gs>
              <a:gs pos="100000">
                <a:schemeClr val="accent2">
                  <a:lumMod val="50000"/>
                  <a:tint val="23500"/>
                  <a:satMod val="160000"/>
                </a:schemeClr>
              </a:gs>
            </a:gsLst>
            <a:path path="circle">
              <a:fillToRect l="50000" t="50000" r="50000" b="50000"/>
            </a:path>
            <a:tileRect/>
          </a:grad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accent2">
                    <a:lumMod val="50000"/>
                  </a:schemeClr>
                </a:solidFill>
                <a:effectLst>
                  <a:outerShdw blurRad="38100" dist="38100" dir="2700000" algn="tl">
                    <a:srgbClr val="000000">
                      <a:alpha val="43137"/>
                    </a:srgbClr>
                  </a:outerShdw>
                </a:effectLst>
              </a:rPr>
              <a:t>Укрепление здоровья детей, </a:t>
            </a:r>
            <a:r>
              <a:rPr lang="ru-RU" sz="2400" b="1" smtClean="0">
                <a:solidFill>
                  <a:schemeClr val="accent2">
                    <a:lumMod val="50000"/>
                  </a:schemeClr>
                </a:solidFill>
                <a:effectLst>
                  <a:outerShdw blurRad="38100" dist="38100" dir="2700000" algn="tl">
                    <a:srgbClr val="000000">
                      <a:alpha val="43137"/>
                    </a:srgbClr>
                  </a:outerShdw>
                </a:effectLst>
              </a:rPr>
              <a:t>формирование потребности </a:t>
            </a:r>
            <a:r>
              <a:rPr lang="ru-RU" sz="2400" b="1" dirty="0">
                <a:solidFill>
                  <a:schemeClr val="accent2">
                    <a:lumMod val="50000"/>
                  </a:schemeClr>
                </a:solidFill>
                <a:effectLst>
                  <a:outerShdw blurRad="38100" dist="38100" dir="2700000" algn="tl">
                    <a:srgbClr val="000000">
                      <a:alpha val="43137"/>
                    </a:srgbClr>
                  </a:outerShdw>
                </a:effectLst>
              </a:rPr>
              <a:t>ведения здорового образа жизни и соответствующие навыки. </a:t>
            </a:r>
          </a:p>
        </p:txBody>
      </p:sp>
    </p:spTree>
    <p:extLst>
      <p:ext uri="{BB962C8B-B14F-4D97-AF65-F5344CB8AC3E}">
        <p14:creationId xmlns:p14="http://schemas.microsoft.com/office/powerpoint/2010/main" val="1342553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t="11428"/>
          <a:stretch/>
        </p:blipFill>
        <p:spPr>
          <a:xfrm>
            <a:off x="-88319" y="325109"/>
            <a:ext cx="12192000" cy="6858593"/>
          </a:xfrm>
          <a:prstGeom prst="rect">
            <a:avLst/>
          </a:prstGeom>
        </p:spPr>
      </p:pic>
      <p:sp>
        <p:nvSpPr>
          <p:cNvPr id="5" name="Прямоугольник 4"/>
          <p:cNvSpPr/>
          <p:nvPr/>
        </p:nvSpPr>
        <p:spPr>
          <a:xfrm>
            <a:off x="1742658" y="243427"/>
            <a:ext cx="8530046" cy="6276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accent4">
                    <a:lumMod val="75000"/>
                  </a:schemeClr>
                </a:solidFill>
                <a:effectLst>
                  <a:outerShdw blurRad="38100" dist="38100" dir="2700000" algn="tl">
                    <a:srgbClr val="000000">
                      <a:alpha val="43137"/>
                    </a:srgbClr>
                  </a:outerShdw>
                </a:effectLst>
              </a:rPr>
              <a:t>НАПРАВЛЕНИЯ И ВИДЫ ДЕЯТЕЛЬНОСТИ</a:t>
            </a:r>
            <a:endParaRPr lang="ru-RU" sz="3600" b="1" dirty="0">
              <a:solidFill>
                <a:schemeClr val="accent4">
                  <a:lumMod val="75000"/>
                </a:schemeClr>
              </a:solidFill>
              <a:effectLst>
                <a:outerShdw blurRad="38100" dist="38100" dir="2700000" algn="tl">
                  <a:srgbClr val="000000">
                    <a:alpha val="43137"/>
                  </a:srgbClr>
                </a:outerShdw>
              </a:effectLst>
            </a:endParaRPr>
          </a:p>
        </p:txBody>
      </p:sp>
      <p:grpSp>
        <p:nvGrpSpPr>
          <p:cNvPr id="13" name="Группа 12"/>
          <p:cNvGrpSpPr/>
          <p:nvPr/>
        </p:nvGrpSpPr>
        <p:grpSpPr>
          <a:xfrm>
            <a:off x="202579" y="4989811"/>
            <a:ext cx="5083099" cy="1337638"/>
            <a:chOff x="3156126" y="4906031"/>
            <a:chExt cx="8295499" cy="1271406"/>
          </a:xfrm>
        </p:grpSpPr>
        <p:sp>
          <p:nvSpPr>
            <p:cNvPr id="8" name="Прямоугольник 7"/>
            <p:cNvSpPr/>
            <p:nvPr/>
          </p:nvSpPr>
          <p:spPr>
            <a:xfrm>
              <a:off x="3156126" y="5225945"/>
              <a:ext cx="6267337" cy="9514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2">
                      <a:lumMod val="50000"/>
                    </a:schemeClr>
                  </a:solidFill>
                  <a:effectLst>
                    <a:outerShdw blurRad="38100" dist="38100" dir="2700000" algn="tl">
                      <a:srgbClr val="000000">
                        <a:alpha val="43137"/>
                      </a:srgbClr>
                    </a:outerShdw>
                  </a:effectLst>
                </a:rPr>
                <a:t>Физкультурно -оздоровительная </a:t>
              </a:r>
              <a:endParaRPr lang="ru-RU" sz="3600" b="1" dirty="0" smtClean="0">
                <a:solidFill>
                  <a:schemeClr val="tx2">
                    <a:lumMod val="50000"/>
                  </a:schemeClr>
                </a:solidFill>
                <a:effectLst>
                  <a:outerShdw blurRad="38100" dist="38100" dir="2700000" algn="tl">
                    <a:srgbClr val="000000">
                      <a:alpha val="43137"/>
                    </a:srgbClr>
                  </a:outerShdw>
                </a:effectLst>
              </a:endParaRPr>
            </a:p>
            <a:p>
              <a:pPr algn="ctr"/>
              <a:r>
                <a:rPr lang="ru-RU" sz="3600" b="1" dirty="0" smtClean="0">
                  <a:solidFill>
                    <a:schemeClr val="tx2">
                      <a:lumMod val="50000"/>
                    </a:schemeClr>
                  </a:solidFill>
                  <a:effectLst>
                    <a:outerShdw blurRad="38100" dist="38100" dir="2700000" algn="tl">
                      <a:srgbClr val="000000">
                        <a:alpha val="43137"/>
                      </a:srgbClr>
                    </a:outerShdw>
                  </a:effectLst>
                </a:rPr>
                <a:t>деятельность</a:t>
              </a:r>
              <a:endParaRPr lang="ru-RU" sz="3600" b="1" dirty="0">
                <a:solidFill>
                  <a:schemeClr val="tx2">
                    <a:lumMod val="50000"/>
                  </a:schemeClr>
                </a:solidFill>
                <a:effectLst>
                  <a:outerShdw blurRad="38100" dist="38100" dir="2700000" algn="tl">
                    <a:srgbClr val="000000">
                      <a:alpha val="43137"/>
                    </a:srgbClr>
                  </a:outerShdw>
                </a:effectLst>
              </a:endParaRPr>
            </a:p>
          </p:txBody>
        </p:sp>
        <p:pic>
          <p:nvPicPr>
            <p:cNvPr id="12" name="Рисунок 11"/>
            <p:cNvPicPr>
              <a:picLocks noChangeAspect="1"/>
            </p:cNvPicPr>
            <p:nvPr/>
          </p:nvPicPr>
          <p:blipFill>
            <a:blip r:embed="rId3"/>
            <a:stretch>
              <a:fillRect/>
            </a:stretch>
          </p:blipFill>
          <p:spPr>
            <a:xfrm>
              <a:off x="9374137" y="4906031"/>
              <a:ext cx="2077488" cy="1256627"/>
            </a:xfrm>
            <a:prstGeom prst="rect">
              <a:avLst/>
            </a:prstGeom>
          </p:spPr>
        </p:pic>
      </p:grpSp>
      <p:grpSp>
        <p:nvGrpSpPr>
          <p:cNvPr id="15" name="Группа 14"/>
          <p:cNvGrpSpPr/>
          <p:nvPr/>
        </p:nvGrpSpPr>
        <p:grpSpPr>
          <a:xfrm>
            <a:off x="-1172775" y="2642039"/>
            <a:ext cx="5159845" cy="1083583"/>
            <a:chOff x="1479177" y="2735583"/>
            <a:chExt cx="7599405" cy="1718851"/>
          </a:xfrm>
        </p:grpSpPr>
        <p:sp>
          <p:nvSpPr>
            <p:cNvPr id="7" name="Прямоугольник 6"/>
            <p:cNvSpPr/>
            <p:nvPr/>
          </p:nvSpPr>
          <p:spPr>
            <a:xfrm>
              <a:off x="1479177" y="2784513"/>
              <a:ext cx="7390504" cy="1669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2">
                      <a:lumMod val="50000"/>
                    </a:schemeClr>
                  </a:solidFill>
                  <a:effectLst>
                    <a:outerShdw blurRad="38100" dist="38100" dir="2700000" algn="tl">
                      <a:srgbClr val="000000">
                        <a:alpha val="43137"/>
                      </a:srgbClr>
                    </a:outerShdw>
                  </a:effectLst>
                </a:rPr>
                <a:t>Досуговая </a:t>
              </a:r>
            </a:p>
            <a:p>
              <a:pPr algn="ctr"/>
              <a:r>
                <a:rPr lang="ru-RU" sz="3600" b="1" dirty="0" smtClean="0">
                  <a:solidFill>
                    <a:schemeClr val="tx2">
                      <a:lumMod val="50000"/>
                    </a:schemeClr>
                  </a:solidFill>
                  <a:effectLst>
                    <a:outerShdw blurRad="38100" dist="38100" dir="2700000" algn="tl">
                      <a:srgbClr val="000000">
                        <a:alpha val="43137"/>
                      </a:srgbClr>
                    </a:outerShdw>
                  </a:effectLst>
                </a:rPr>
                <a:t>деятельность</a:t>
              </a:r>
              <a:endParaRPr lang="ru-RU" sz="3600" b="1" dirty="0">
                <a:solidFill>
                  <a:schemeClr val="tx2">
                    <a:lumMod val="50000"/>
                  </a:schemeClr>
                </a:solidFill>
                <a:effectLst>
                  <a:outerShdw blurRad="38100" dist="38100" dir="2700000" algn="tl">
                    <a:srgbClr val="000000">
                      <a:alpha val="43137"/>
                    </a:srgbClr>
                  </a:outerShdw>
                </a:effectLst>
              </a:endParaRPr>
            </a:p>
          </p:txBody>
        </p:sp>
        <p:pic>
          <p:nvPicPr>
            <p:cNvPr id="14" name="Рисунок 13"/>
            <p:cNvPicPr>
              <a:picLocks noChangeAspect="1"/>
            </p:cNvPicPr>
            <p:nvPr/>
          </p:nvPicPr>
          <p:blipFill rotWithShape="1">
            <a:blip r:embed="rId4"/>
            <a:srcRect b="6446"/>
            <a:stretch/>
          </p:blipFill>
          <p:spPr>
            <a:xfrm>
              <a:off x="7340074" y="2735583"/>
              <a:ext cx="1738508" cy="1619751"/>
            </a:xfrm>
            <a:prstGeom prst="rect">
              <a:avLst/>
            </a:prstGeom>
          </p:spPr>
        </p:pic>
      </p:grpSp>
      <p:grpSp>
        <p:nvGrpSpPr>
          <p:cNvPr id="17" name="Группа 16"/>
          <p:cNvGrpSpPr/>
          <p:nvPr/>
        </p:nvGrpSpPr>
        <p:grpSpPr>
          <a:xfrm>
            <a:off x="6183097" y="2476902"/>
            <a:ext cx="5569138" cy="1542999"/>
            <a:chOff x="5491251" y="348295"/>
            <a:chExt cx="5855315" cy="1542999"/>
          </a:xfrm>
        </p:grpSpPr>
        <p:sp>
          <p:nvSpPr>
            <p:cNvPr id="11" name="Прямоугольник 10"/>
            <p:cNvSpPr/>
            <p:nvPr/>
          </p:nvSpPr>
          <p:spPr>
            <a:xfrm>
              <a:off x="5491251" y="419799"/>
              <a:ext cx="5366355" cy="120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2">
                      <a:lumMod val="50000"/>
                    </a:schemeClr>
                  </a:solidFill>
                  <a:effectLst>
                    <a:outerShdw blurRad="38100" dist="38100" dir="2700000" algn="tl">
                      <a:srgbClr val="000000">
                        <a:alpha val="43137"/>
                      </a:srgbClr>
                    </a:outerShdw>
                  </a:effectLst>
                </a:rPr>
                <a:t>Образовательное</a:t>
              </a:r>
            </a:p>
            <a:p>
              <a:pPr algn="ctr"/>
              <a:r>
                <a:rPr lang="ru-RU" sz="3600" b="1" dirty="0" smtClean="0">
                  <a:solidFill>
                    <a:schemeClr val="tx2">
                      <a:lumMod val="50000"/>
                    </a:schemeClr>
                  </a:solidFill>
                  <a:effectLst>
                    <a:outerShdw blurRad="38100" dist="38100" dir="2700000" algn="tl">
                      <a:srgbClr val="000000">
                        <a:alpha val="43137"/>
                      </a:srgbClr>
                    </a:outerShdw>
                  </a:effectLst>
                </a:rPr>
                <a:t> направление</a:t>
              </a:r>
              <a:endParaRPr lang="ru-RU" sz="3600" b="1" dirty="0">
                <a:solidFill>
                  <a:schemeClr val="tx2">
                    <a:lumMod val="50000"/>
                  </a:schemeClr>
                </a:solidFill>
                <a:effectLst>
                  <a:outerShdw blurRad="38100" dist="38100" dir="2700000" algn="tl">
                    <a:srgbClr val="000000">
                      <a:alpha val="43137"/>
                    </a:srgbClr>
                  </a:outerShdw>
                </a:effectLst>
              </a:endParaRPr>
            </a:p>
          </p:txBody>
        </p:sp>
        <p:pic>
          <p:nvPicPr>
            <p:cNvPr id="16" name="Рисунок 15"/>
            <p:cNvPicPr>
              <a:picLocks noChangeAspect="1"/>
            </p:cNvPicPr>
            <p:nvPr/>
          </p:nvPicPr>
          <p:blipFill>
            <a:blip r:embed="rId5">
              <a:extLst>
                <a:ext uri="{BEBA8EAE-BF5A-486C-A8C5-ECC9F3942E4B}">
                  <a14:imgProps xmlns:a14="http://schemas.microsoft.com/office/drawing/2010/main">
                    <a14:imgLayer r:embed="rId6">
                      <a14:imgEffect>
                        <a14:backgroundRemoval t="1084" b="96747" l="0" r="100000"/>
                      </a14:imgEffect>
                    </a14:imgLayer>
                  </a14:imgProps>
                </a:ext>
              </a:extLst>
            </a:blip>
            <a:stretch>
              <a:fillRect/>
            </a:stretch>
          </p:blipFill>
          <p:spPr>
            <a:xfrm>
              <a:off x="9442914" y="348295"/>
              <a:ext cx="1903652" cy="1542999"/>
            </a:xfrm>
            <a:prstGeom prst="rect">
              <a:avLst/>
            </a:prstGeom>
          </p:spPr>
        </p:pic>
      </p:grpSp>
      <p:grpSp>
        <p:nvGrpSpPr>
          <p:cNvPr id="19" name="Группа 18"/>
          <p:cNvGrpSpPr/>
          <p:nvPr/>
        </p:nvGrpSpPr>
        <p:grpSpPr>
          <a:xfrm>
            <a:off x="6128427" y="847978"/>
            <a:ext cx="5476409" cy="1562110"/>
            <a:chOff x="3753591" y="-281842"/>
            <a:chExt cx="6246229" cy="1767053"/>
          </a:xfrm>
          <a:noFill/>
        </p:grpSpPr>
        <p:sp>
          <p:nvSpPr>
            <p:cNvPr id="10" name="Прямоугольник 9"/>
            <p:cNvSpPr/>
            <p:nvPr/>
          </p:nvSpPr>
          <p:spPr>
            <a:xfrm>
              <a:off x="3753591" y="200946"/>
              <a:ext cx="4635964" cy="10166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2">
                      <a:lumMod val="50000"/>
                    </a:schemeClr>
                  </a:solidFill>
                  <a:effectLst>
                    <a:outerShdw blurRad="38100" dist="38100" dir="2700000" algn="tl">
                      <a:srgbClr val="000000">
                        <a:alpha val="43137"/>
                      </a:srgbClr>
                    </a:outerShdw>
                  </a:effectLst>
                </a:rPr>
                <a:t>Трудовая </a:t>
              </a:r>
            </a:p>
            <a:p>
              <a:pPr algn="ctr"/>
              <a:r>
                <a:rPr lang="ru-RU" sz="3600" b="1" dirty="0" smtClean="0">
                  <a:solidFill>
                    <a:schemeClr val="tx2">
                      <a:lumMod val="50000"/>
                    </a:schemeClr>
                  </a:solidFill>
                  <a:effectLst>
                    <a:outerShdw blurRad="38100" dist="38100" dir="2700000" algn="tl">
                      <a:srgbClr val="000000">
                        <a:alpha val="43137"/>
                      </a:srgbClr>
                    </a:outerShdw>
                  </a:effectLst>
                </a:rPr>
                <a:t>деятельность</a:t>
              </a:r>
              <a:endParaRPr lang="ru-RU" sz="3600" b="1" dirty="0">
                <a:solidFill>
                  <a:schemeClr val="tx2">
                    <a:lumMod val="50000"/>
                  </a:schemeClr>
                </a:solidFill>
                <a:effectLst>
                  <a:outerShdw blurRad="38100" dist="38100" dir="2700000" algn="tl">
                    <a:srgbClr val="000000">
                      <a:alpha val="43137"/>
                    </a:srgbClr>
                  </a:outerShdw>
                </a:effectLst>
              </a:endParaRPr>
            </a:p>
          </p:txBody>
        </p:sp>
        <p:pic>
          <p:nvPicPr>
            <p:cNvPr id="18" name="Рисунок 17"/>
            <p:cNvPicPr>
              <a:picLocks noChangeAspect="1"/>
            </p:cNvPicPr>
            <p:nvPr/>
          </p:nvPicPr>
          <p:blipFill>
            <a:blip r:embed="rId7">
              <a:extLst>
                <a:ext uri="{BEBA8EAE-BF5A-486C-A8C5-ECC9F3942E4B}">
                  <a14:imgProps xmlns:a14="http://schemas.microsoft.com/office/drawing/2010/main">
                    <a14:imgLayer r:embed="rId8">
                      <a14:imgEffect>
                        <a14:backgroundRemoval t="9623" b="89958" l="9962" r="100000"/>
                      </a14:imgEffect>
                    </a14:imgLayer>
                  </a14:imgProps>
                </a:ext>
              </a:extLst>
            </a:blip>
            <a:stretch>
              <a:fillRect/>
            </a:stretch>
          </p:blipFill>
          <p:spPr>
            <a:xfrm>
              <a:off x="8070109" y="-281842"/>
              <a:ext cx="1929711" cy="1767053"/>
            </a:xfrm>
            <a:prstGeom prst="rect">
              <a:avLst/>
            </a:prstGeom>
            <a:grpFill/>
            <a:ln>
              <a:noFill/>
            </a:ln>
          </p:spPr>
        </p:pic>
      </p:grpSp>
      <p:grpSp>
        <p:nvGrpSpPr>
          <p:cNvPr id="21" name="Группа 20"/>
          <p:cNvGrpSpPr/>
          <p:nvPr/>
        </p:nvGrpSpPr>
        <p:grpSpPr>
          <a:xfrm>
            <a:off x="-273378" y="814905"/>
            <a:ext cx="6170662" cy="1723043"/>
            <a:chOff x="-365354" y="880423"/>
            <a:chExt cx="6924055" cy="1723043"/>
          </a:xfrm>
        </p:grpSpPr>
        <p:sp>
          <p:nvSpPr>
            <p:cNvPr id="6" name="Прямоугольник 5"/>
            <p:cNvSpPr/>
            <p:nvPr/>
          </p:nvSpPr>
          <p:spPr>
            <a:xfrm>
              <a:off x="-365354" y="880423"/>
              <a:ext cx="6924055" cy="1573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2">
                      <a:lumMod val="50000"/>
                    </a:schemeClr>
                  </a:solidFill>
                  <a:effectLst>
                    <a:outerShdw blurRad="38100" dist="38100" dir="2700000" algn="tl">
                      <a:srgbClr val="000000">
                        <a:alpha val="43137"/>
                      </a:srgbClr>
                    </a:outerShdw>
                  </a:effectLst>
                </a:rPr>
                <a:t>	Художественно - творческое </a:t>
              </a:r>
            </a:p>
            <a:p>
              <a:pPr algn="ctr"/>
              <a:r>
                <a:rPr lang="ru-RU" sz="3600" b="1" dirty="0" smtClean="0">
                  <a:solidFill>
                    <a:schemeClr val="tx2">
                      <a:lumMod val="50000"/>
                    </a:schemeClr>
                  </a:solidFill>
                  <a:effectLst>
                    <a:outerShdw blurRad="38100" dist="38100" dir="2700000" algn="tl">
                      <a:srgbClr val="000000">
                        <a:alpha val="43137"/>
                      </a:srgbClr>
                    </a:outerShdw>
                  </a:effectLst>
                </a:rPr>
                <a:t>направление</a:t>
              </a:r>
              <a:endParaRPr lang="ru-RU" sz="3600" b="1" dirty="0">
                <a:solidFill>
                  <a:schemeClr val="tx2">
                    <a:lumMod val="50000"/>
                  </a:schemeClr>
                </a:solidFill>
                <a:effectLst>
                  <a:outerShdw blurRad="38100" dist="38100" dir="2700000" algn="tl">
                    <a:srgbClr val="000000">
                      <a:alpha val="43137"/>
                    </a:srgbClr>
                  </a:outerShdw>
                </a:effectLst>
              </a:endParaRPr>
            </a:p>
          </p:txBody>
        </p:sp>
        <p:pic>
          <p:nvPicPr>
            <p:cNvPr id="20" name="Рисунок 19"/>
            <p:cNvPicPr>
              <a:picLocks noChangeAspect="1"/>
            </p:cNvPicPr>
            <p:nvPr/>
          </p:nvPicPr>
          <p:blipFill>
            <a:blip r:embed="rId9">
              <a:extLst>
                <a:ext uri="{BEBA8EAE-BF5A-486C-A8C5-ECC9F3942E4B}">
                  <a14:imgProps xmlns:a14="http://schemas.microsoft.com/office/drawing/2010/main">
                    <a14:imgLayer r:embed="rId10">
                      <a14:imgEffect>
                        <a14:backgroundRemoval t="2177" b="98145" l="0" r="100000"/>
                      </a14:imgEffect>
                    </a14:imgLayer>
                  </a14:imgProps>
                </a:ext>
              </a:extLst>
            </a:blip>
            <a:stretch>
              <a:fillRect/>
            </a:stretch>
          </p:blipFill>
          <p:spPr>
            <a:xfrm>
              <a:off x="-105990" y="894741"/>
              <a:ext cx="1457264" cy="1708725"/>
            </a:xfrm>
            <a:prstGeom prst="rect">
              <a:avLst/>
            </a:prstGeom>
            <a:noFill/>
            <a:ln>
              <a:noFill/>
            </a:ln>
          </p:spPr>
        </p:pic>
      </p:grpSp>
      <p:grpSp>
        <p:nvGrpSpPr>
          <p:cNvPr id="24" name="Группа 23"/>
          <p:cNvGrpSpPr/>
          <p:nvPr/>
        </p:nvGrpSpPr>
        <p:grpSpPr>
          <a:xfrm>
            <a:off x="7223747" y="3725622"/>
            <a:ext cx="4765674" cy="1538277"/>
            <a:chOff x="4992022" y="-610495"/>
            <a:chExt cx="7975127" cy="1781661"/>
          </a:xfrm>
        </p:grpSpPr>
        <p:sp>
          <p:nvSpPr>
            <p:cNvPr id="9" name="Прямоугольник 8"/>
            <p:cNvSpPr/>
            <p:nvPr/>
          </p:nvSpPr>
          <p:spPr>
            <a:xfrm>
              <a:off x="7691327" y="-269654"/>
              <a:ext cx="5275822" cy="1318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2">
                      <a:lumMod val="50000"/>
                    </a:schemeClr>
                  </a:solidFill>
                  <a:effectLst>
                    <a:outerShdw blurRad="38100" dist="38100" dir="2700000" algn="tl">
                      <a:srgbClr val="000000">
                        <a:alpha val="43137"/>
                      </a:srgbClr>
                    </a:outerShdw>
                  </a:effectLst>
                </a:rPr>
                <a:t>Эстетическое направление</a:t>
              </a:r>
              <a:endParaRPr lang="ru-RU" sz="3600" b="1" dirty="0">
                <a:solidFill>
                  <a:schemeClr val="tx2">
                    <a:lumMod val="50000"/>
                  </a:schemeClr>
                </a:solidFill>
                <a:effectLst>
                  <a:outerShdw blurRad="38100" dist="38100" dir="2700000" algn="tl">
                    <a:srgbClr val="000000">
                      <a:alpha val="43137"/>
                    </a:srgbClr>
                  </a:outerShdw>
                </a:effectLst>
              </a:endParaRPr>
            </a:p>
          </p:txBody>
        </p:sp>
        <p:pic>
          <p:nvPicPr>
            <p:cNvPr id="22" name="Рисунок 21"/>
            <p:cNvPicPr>
              <a:picLocks noChangeAspect="1"/>
            </p:cNvPicPr>
            <p:nvPr/>
          </p:nvPicPr>
          <p:blipFill>
            <a:blip r:embed="rId11">
              <a:extLst>
                <a:ext uri="{BEBA8EAE-BF5A-486C-A8C5-ECC9F3942E4B}">
                  <a14:imgProps xmlns:a14="http://schemas.microsoft.com/office/drawing/2010/main">
                    <a14:imgLayer r:embed="rId12">
                      <a14:imgEffect>
                        <a14:backgroundRemoval t="2640" b="99010" l="893" r="100000"/>
                      </a14:imgEffect>
                    </a14:imgLayer>
                  </a14:imgProps>
                </a:ext>
              </a:extLst>
            </a:blip>
            <a:stretch>
              <a:fillRect/>
            </a:stretch>
          </p:blipFill>
          <p:spPr>
            <a:xfrm>
              <a:off x="4992022" y="-610495"/>
              <a:ext cx="2634271" cy="1781661"/>
            </a:xfrm>
            <a:prstGeom prst="rect">
              <a:avLst/>
            </a:prstGeom>
            <a:noFill/>
            <a:ln>
              <a:noFill/>
            </a:ln>
          </p:spPr>
        </p:pic>
      </p:grpSp>
      <p:sp>
        <p:nvSpPr>
          <p:cNvPr id="26" name="TextBox 25"/>
          <p:cNvSpPr txBox="1"/>
          <p:nvPr/>
        </p:nvSpPr>
        <p:spPr>
          <a:xfrm>
            <a:off x="1379717" y="3881747"/>
            <a:ext cx="3608074" cy="1077218"/>
          </a:xfrm>
          <a:prstGeom prst="rect">
            <a:avLst/>
          </a:prstGeom>
          <a:noFill/>
        </p:spPr>
        <p:txBody>
          <a:bodyPr wrap="square" rtlCol="0">
            <a:spAutoFit/>
          </a:bodyPr>
          <a:lstStyle/>
          <a:p>
            <a:r>
              <a:rPr lang="ru-RU" sz="3200" b="1" dirty="0" smtClean="0">
                <a:effectLst>
                  <a:outerShdw blurRad="38100" dist="38100" dir="2700000" algn="tl">
                    <a:srgbClr val="000000">
                      <a:alpha val="43137"/>
                    </a:srgbClr>
                  </a:outerShdw>
                </a:effectLst>
              </a:rPr>
              <a:t>Патриотическое направление</a:t>
            </a:r>
            <a:endParaRPr lang="ru-RU" sz="3200" b="1" dirty="0">
              <a:effectLst>
                <a:outerShdw blurRad="38100" dist="38100" dir="2700000" algn="tl">
                  <a:srgbClr val="000000">
                    <a:alpha val="43137"/>
                  </a:srgbClr>
                </a:outerShdw>
              </a:effectLst>
            </a:endParaRPr>
          </a:p>
        </p:txBody>
      </p:sp>
      <p:pic>
        <p:nvPicPr>
          <p:cNvPr id="27" name="Рисунок 26"/>
          <p:cNvPicPr>
            <a:picLocks noChangeAspect="1"/>
          </p:cNvPicPr>
          <p:nvPr/>
        </p:nvPicPr>
        <p:blipFill>
          <a:blip r:embed="rId13"/>
          <a:stretch>
            <a:fillRect/>
          </a:stretch>
        </p:blipFill>
        <p:spPr>
          <a:xfrm>
            <a:off x="-81097" y="3860559"/>
            <a:ext cx="1580497" cy="979070"/>
          </a:xfrm>
          <a:prstGeom prst="rect">
            <a:avLst/>
          </a:prstGeom>
        </p:spPr>
      </p:pic>
      <p:pic>
        <p:nvPicPr>
          <p:cNvPr id="28" name="Рисунок 27"/>
          <p:cNvPicPr>
            <a:picLocks noChangeAspect="1"/>
          </p:cNvPicPr>
          <p:nvPr/>
        </p:nvPicPr>
        <p:blipFill>
          <a:blip r:embed="rId14"/>
          <a:stretch>
            <a:fillRect/>
          </a:stretch>
        </p:blipFill>
        <p:spPr>
          <a:xfrm>
            <a:off x="6904892" y="5725330"/>
            <a:ext cx="1255836" cy="944471"/>
          </a:xfrm>
          <a:prstGeom prst="rect">
            <a:avLst/>
          </a:prstGeom>
        </p:spPr>
      </p:pic>
      <p:sp>
        <p:nvSpPr>
          <p:cNvPr id="30" name="TextBox 29"/>
          <p:cNvSpPr txBox="1"/>
          <p:nvPr/>
        </p:nvSpPr>
        <p:spPr>
          <a:xfrm>
            <a:off x="8557845" y="5826919"/>
            <a:ext cx="3194389" cy="1077218"/>
          </a:xfrm>
          <a:prstGeom prst="rect">
            <a:avLst/>
          </a:prstGeom>
          <a:solidFill>
            <a:schemeClr val="bg1"/>
          </a:solidFill>
        </p:spPr>
        <p:txBody>
          <a:bodyPr wrap="square" rtlCol="0">
            <a:spAutoFit/>
          </a:bodyPr>
          <a:lstStyle/>
          <a:p>
            <a:r>
              <a:rPr lang="ru-RU" sz="3200" b="1" dirty="0" smtClean="0">
                <a:effectLst>
                  <a:outerShdw blurRad="38100" dist="38100" dir="2700000" algn="tl">
                    <a:srgbClr val="000000">
                      <a:alpha val="43137"/>
                    </a:srgbClr>
                  </a:outerShdw>
                </a:effectLst>
              </a:rPr>
              <a:t>Профилактика и безопасность</a:t>
            </a:r>
            <a:endParaRPr lang="ru-RU"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1105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20000"/>
              <a:lumOff val="80000"/>
            </a:schemeClr>
          </a:solidFill>
        </p:spPr>
        <p:txBody>
          <a:bodyPr/>
          <a:lstStyle/>
          <a:p>
            <a:r>
              <a:rPr lang="ru-RU" b="1" i="1" dirty="0" smtClean="0">
                <a:effectLst>
                  <a:outerShdw blurRad="38100" dist="38100" dir="2700000" algn="tl">
                    <a:srgbClr val="000000">
                      <a:alpha val="43137"/>
                    </a:srgbClr>
                  </a:outerShdw>
                </a:effectLst>
              </a:rPr>
              <a:t> Тематика смен:</a:t>
            </a:r>
            <a:endParaRPr lang="ru-RU" b="1" i="1" dirty="0">
              <a:effectLst>
                <a:outerShdw blurRad="38100" dist="38100" dir="2700000" algn="tl">
                  <a:srgbClr val="000000">
                    <a:alpha val="43137"/>
                  </a:srgbClr>
                </a:outerShdw>
              </a:effectLst>
            </a:endParaRPr>
          </a:p>
        </p:txBody>
      </p:sp>
      <p:sp>
        <p:nvSpPr>
          <p:cNvPr id="3" name="Объект 2"/>
          <p:cNvSpPr>
            <a:spLocks noGrp="1"/>
          </p:cNvSpPr>
          <p:nvPr>
            <p:ph idx="1"/>
          </p:nvPr>
        </p:nvSpPr>
        <p:spPr>
          <a:solidFill>
            <a:schemeClr val="accent5">
              <a:lumMod val="40000"/>
              <a:lumOff val="60000"/>
            </a:schemeClr>
          </a:solidFill>
        </p:spPr>
        <p:txBody>
          <a:bodyPr>
            <a:normAutofit fontScale="77500" lnSpcReduction="20000"/>
          </a:bodyPr>
          <a:lstStyle/>
          <a:p>
            <a:r>
              <a:rPr lang="ru-RU" b="1" dirty="0">
                <a:effectLst>
                  <a:outerShdw blurRad="38100" dist="38100" dir="2700000" algn="tl">
                    <a:srgbClr val="000000">
                      <a:alpha val="43137"/>
                    </a:srgbClr>
                  </a:outerShdw>
                </a:effectLst>
              </a:rPr>
              <a:t>Программа «Гармония Детства» по своей направленности является комплексной, она включает в себя разноплановую деятельность, объединяет различные направления оздоровления, отдыха и воспитания детей в условиях оздоровительного лагеря по четырем подпрограммам, реализация которых запланирована в четыре смены, по четырем подпрограммам:</a:t>
            </a:r>
          </a:p>
          <a:p>
            <a:r>
              <a:rPr lang="ru-RU" b="1" dirty="0">
                <a:effectLst>
                  <a:outerShdw blurRad="38100" dist="38100" dir="2700000" algn="tl">
                    <a:srgbClr val="000000">
                      <a:alpha val="43137"/>
                    </a:srgbClr>
                  </a:outerShdw>
                </a:effectLst>
              </a:rPr>
              <a:t>II </a:t>
            </a:r>
            <a:r>
              <a:rPr lang="ru-RU" b="1" dirty="0" err="1" smtClean="0">
                <a:effectLst>
                  <a:outerShdw blurRad="38100" dist="38100" dir="2700000" algn="tl">
                    <a:srgbClr val="000000">
                      <a:alpha val="43137"/>
                    </a:srgbClr>
                  </a:outerShdw>
                </a:effectLst>
              </a:rPr>
              <a:t>cмена</a:t>
            </a:r>
            <a:r>
              <a:rPr lang="ru-RU" b="1" dirty="0" smtClean="0">
                <a:effectLst>
                  <a:outerShdw blurRad="38100" dist="38100" dir="2700000" algn="tl">
                    <a:srgbClr val="000000">
                      <a:alpha val="43137"/>
                    </a:srgbClr>
                  </a:outerShdw>
                </a:effectLst>
              </a:rPr>
              <a:t>, </a:t>
            </a:r>
            <a:r>
              <a:rPr lang="ru-RU" b="1" dirty="0">
                <a:effectLst>
                  <a:outerShdw blurRad="38100" dist="38100" dir="2700000" algn="tl">
                    <a:srgbClr val="000000">
                      <a:alpha val="43137"/>
                    </a:srgbClr>
                  </a:outerShdw>
                </a:effectLst>
              </a:rPr>
              <a:t>подпрограмма  Планета здоровых ребят" «Спортивно оздоровительная » - это  форма ориентирована  на приобретение навыков здорового образа жизни, овладение приемами саморегуляции, здоровьесберегающих технологий</a:t>
            </a:r>
          </a:p>
          <a:p>
            <a:r>
              <a:rPr lang="ru-RU" b="1" dirty="0">
                <a:effectLst>
                  <a:outerShdw blurRad="38100" dist="38100" dir="2700000" algn="tl">
                    <a:srgbClr val="000000">
                      <a:alpha val="43137"/>
                    </a:srgbClr>
                  </a:outerShdw>
                </a:effectLst>
              </a:rPr>
              <a:t>III </a:t>
            </a:r>
            <a:r>
              <a:rPr lang="ru-RU" b="1" dirty="0" err="1" smtClean="0">
                <a:effectLst>
                  <a:outerShdw blurRad="38100" dist="38100" dir="2700000" algn="tl">
                    <a:srgbClr val="000000">
                      <a:alpha val="43137"/>
                    </a:srgbClr>
                  </a:outerShdw>
                </a:effectLst>
              </a:rPr>
              <a:t>cмена</a:t>
            </a:r>
            <a:r>
              <a:rPr lang="ru-RU" b="1" dirty="0" smtClean="0">
                <a:effectLst>
                  <a:outerShdw blurRad="38100" dist="38100" dir="2700000" algn="tl">
                    <a:srgbClr val="000000">
                      <a:alpha val="43137"/>
                    </a:srgbClr>
                  </a:outerShdw>
                </a:effectLst>
              </a:rPr>
              <a:t>, </a:t>
            </a:r>
            <a:r>
              <a:rPr lang="ru-RU" b="1" dirty="0">
                <a:effectLst>
                  <a:outerShdw blurRad="38100" dist="38100" dir="2700000" algn="tl">
                    <a:srgbClr val="000000">
                      <a:alpha val="43137"/>
                    </a:srgbClr>
                  </a:outerShdw>
                </a:effectLst>
              </a:rPr>
              <a:t>подпрограмма   «Отчизны верные Сыны» </a:t>
            </a:r>
          </a:p>
          <a:p>
            <a:r>
              <a:rPr lang="ru-RU" b="1" dirty="0">
                <a:effectLst>
                  <a:outerShdw blurRad="38100" dist="38100" dir="2700000" algn="tl">
                    <a:srgbClr val="000000">
                      <a:alpha val="43137"/>
                    </a:srgbClr>
                  </a:outerShdw>
                </a:effectLst>
              </a:rPr>
              <a:t>направлено на формирования личности гражданина и патриота России с присущими ему ценностями, взглядами, ориентациями, установками, мотивами деятельности и поведения. </a:t>
            </a:r>
          </a:p>
          <a:p>
            <a:r>
              <a:rPr lang="ru-RU" b="1" dirty="0">
                <a:effectLst>
                  <a:outerShdw blurRad="38100" dist="38100" dir="2700000" algn="tl">
                    <a:srgbClr val="000000">
                      <a:alpha val="43137"/>
                    </a:srgbClr>
                  </a:outerShdw>
                </a:effectLst>
              </a:rPr>
              <a:t>IV смена " «Сделай лучше, узнай больше, живи ярче!» выявление творческого потенциала детей. Смены разноплановы и разнообразны, участники смен разных возрастных категорий и интересов, но жить они будут одной идей .</a:t>
            </a:r>
          </a:p>
          <a:p>
            <a:endParaRPr lang="ru-RU"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58573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l="23126" t="21832" r="8905" b="10447"/>
          <a:stretch/>
        </p:blipFill>
        <p:spPr>
          <a:xfrm>
            <a:off x="0" y="0"/>
            <a:ext cx="12192000" cy="6857999"/>
          </a:xfrm>
          <a:prstGeom prst="rect">
            <a:avLst/>
          </a:prstGeom>
        </p:spPr>
      </p:pic>
    </p:spTree>
    <p:extLst>
      <p:ext uri="{BB962C8B-B14F-4D97-AF65-F5344CB8AC3E}">
        <p14:creationId xmlns:p14="http://schemas.microsoft.com/office/powerpoint/2010/main" val="325732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l="22926" t="21518" r="8803" b="10268"/>
          <a:stretch/>
        </p:blipFill>
        <p:spPr>
          <a:xfrm>
            <a:off x="1" y="0"/>
            <a:ext cx="12192000" cy="6858000"/>
          </a:xfrm>
          <a:prstGeom prst="rect">
            <a:avLst/>
          </a:prstGeom>
        </p:spPr>
      </p:pic>
    </p:spTree>
    <p:extLst>
      <p:ext uri="{BB962C8B-B14F-4D97-AF65-F5344CB8AC3E}">
        <p14:creationId xmlns:p14="http://schemas.microsoft.com/office/powerpoint/2010/main" val="4208649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l="23026" t="22054" r="8804" b="10447"/>
          <a:stretch/>
        </p:blipFill>
        <p:spPr>
          <a:xfrm>
            <a:off x="0" y="0"/>
            <a:ext cx="12192000" cy="6858000"/>
          </a:xfrm>
          <a:prstGeom prst="rect">
            <a:avLst/>
          </a:prstGeom>
        </p:spPr>
      </p:pic>
    </p:spTree>
    <p:extLst>
      <p:ext uri="{BB962C8B-B14F-4D97-AF65-F5344CB8AC3E}">
        <p14:creationId xmlns:p14="http://schemas.microsoft.com/office/powerpoint/2010/main" val="355128104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TotalTime>
  <Words>649</Words>
  <Application>Microsoft Office PowerPoint</Application>
  <PresentationFormat>Широкоэкранный</PresentationFormat>
  <Paragraphs>61</Paragraphs>
  <Slides>21</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21</vt:i4>
      </vt:variant>
    </vt:vector>
  </HeadingPairs>
  <TitlesOfParts>
    <vt:vector size="25" baseType="lpstr">
      <vt:lpstr>Arial</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 Тематика смен: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Профилактика и безопасность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diakov.net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Asus</dc:creator>
  <cp:lastModifiedBy>home</cp:lastModifiedBy>
  <cp:revision>29</cp:revision>
  <dcterms:created xsi:type="dcterms:W3CDTF">2018-04-23T03:55:15Z</dcterms:created>
  <dcterms:modified xsi:type="dcterms:W3CDTF">2022-05-11T15:59:17Z</dcterms:modified>
</cp:coreProperties>
</file>